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9" r:id="rId5"/>
    <p:sldId id="258" r:id="rId6"/>
    <p:sldId id="260" r:id="rId7"/>
    <p:sldId id="261" r:id="rId8"/>
    <p:sldId id="262" r:id="rId9"/>
    <p:sldId id="263"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22E84F-CACE-4ED2-8B5F-E6B6811A15DB}"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2E84F-CACE-4ED2-8B5F-E6B6811A15DB}"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2E84F-CACE-4ED2-8B5F-E6B6811A15DB}"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2E84F-CACE-4ED2-8B5F-E6B6811A15DB}"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A22E84F-CACE-4ED2-8B5F-E6B6811A15DB}" type="datetimeFigureOut">
              <a:rPr lang="en-US" smtClean="0"/>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22E84F-CACE-4ED2-8B5F-E6B6811A15DB}"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773BF-A25E-4F91-AEBA-7F0EF78D331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22E84F-CACE-4ED2-8B5F-E6B6811A15DB}" type="datetimeFigureOut">
              <a:rPr lang="en-US" smtClean="0"/>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2E84F-CACE-4ED2-8B5F-E6B6811A15DB}" type="datetimeFigureOut">
              <a:rPr lang="en-US" smtClean="0"/>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2E84F-CACE-4ED2-8B5F-E6B6811A15DB}" type="datetimeFigureOut">
              <a:rPr lang="en-US" smtClean="0"/>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A22E84F-CACE-4ED2-8B5F-E6B6811A15DB}" type="datetimeFigureOut">
              <a:rPr lang="en-US" smtClean="0"/>
              <a:t>5/10/2013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0F773BF-A25E-4F91-AEBA-7F0EF78D33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2E84F-CACE-4ED2-8B5F-E6B6811A15DB}" type="datetimeFigureOut">
              <a:rPr lang="en-US" smtClean="0"/>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773BF-A25E-4F91-AEBA-7F0EF78D33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A22E84F-CACE-4ED2-8B5F-E6B6811A15DB}" type="datetimeFigureOut">
              <a:rPr lang="en-US" smtClean="0"/>
              <a:t>5/10/2013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0F773BF-A25E-4F91-AEBA-7F0EF78D33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NVMBdPtg7Ik"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PEcQxMy1kk" TargetMode="External"/><Relationship Id="rId7" Type="http://schemas.openxmlformats.org/officeDocument/2006/relationships/image" Target="../media/image14.png"/><Relationship Id="rId2" Type="http://schemas.openxmlformats.org/officeDocument/2006/relationships/hyperlink" Target="http://www.youtube.com/watch?v=zcPg4lBV_p4"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hyperlink" Target="http://www.youtube.com/watch?v=Pn-QrODDUL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37559" y="1250167"/>
            <a:ext cx="5648623" cy="1751674"/>
          </a:xfrm>
        </p:spPr>
        <p:txBody>
          <a:bodyPr/>
          <a:lstStyle/>
          <a:p>
            <a:pPr algn="ctr"/>
            <a:r>
              <a:rPr lang="en-US" dirty="0" smtClean="0"/>
              <a:t>Student-led conferences</a:t>
            </a:r>
            <a:br>
              <a:rPr lang="en-US" dirty="0" smtClean="0"/>
            </a:br>
            <a:r>
              <a:rPr lang="en-US" sz="2400" i="1" dirty="0" smtClean="0">
                <a:solidFill>
                  <a:schemeClr val="accent3">
                    <a:lumMod val="50000"/>
                  </a:schemeClr>
                </a:solidFill>
              </a:rPr>
              <a:t>from a teacher’s experience</a:t>
            </a:r>
            <a:endParaRPr lang="en-US" sz="2400" dirty="0">
              <a:solidFill>
                <a:schemeClr val="accent3">
                  <a:lumMod val="50000"/>
                </a:schemeClr>
              </a:solidFill>
            </a:endParaRPr>
          </a:p>
        </p:txBody>
      </p:sp>
      <p:sp>
        <p:nvSpPr>
          <p:cNvPr id="3" name="Subtitle 2"/>
          <p:cNvSpPr>
            <a:spLocks noGrp="1"/>
          </p:cNvSpPr>
          <p:nvPr>
            <p:ph type="subTitle" idx="1"/>
          </p:nvPr>
        </p:nvSpPr>
        <p:spPr>
          <a:xfrm rot="19140000">
            <a:off x="599281" y="2485840"/>
            <a:ext cx="7712602" cy="529205"/>
          </a:xfrm>
        </p:spPr>
        <p:txBody>
          <a:bodyPr>
            <a:normAutofit/>
          </a:bodyPr>
          <a:lstStyle/>
          <a:p>
            <a:pPr algn="ctr"/>
            <a:r>
              <a:rPr lang="en-US" sz="1200" dirty="0" smtClean="0"/>
              <a:t>By: </a:t>
            </a:r>
            <a:r>
              <a:rPr lang="en-US" sz="1200" dirty="0" err="1" smtClean="0"/>
              <a:t>Krys</a:t>
            </a:r>
            <a:r>
              <a:rPr lang="en-US" sz="1200" dirty="0" smtClean="0"/>
              <a:t> </a:t>
            </a:r>
            <a:r>
              <a:rPr lang="en-US" sz="1200" dirty="0" err="1" smtClean="0"/>
              <a:t>castro</a:t>
            </a:r>
            <a:endParaRPr lang="en-US" sz="1200" dirty="0"/>
          </a:p>
        </p:txBody>
      </p:sp>
      <p:sp>
        <p:nvSpPr>
          <p:cNvPr id="6" name="TextBox 5"/>
          <p:cNvSpPr txBox="1"/>
          <p:nvPr/>
        </p:nvSpPr>
        <p:spPr>
          <a:xfrm>
            <a:off x="4010891" y="4735560"/>
            <a:ext cx="4495800" cy="830997"/>
          </a:xfrm>
          <a:prstGeom prst="rect">
            <a:avLst/>
          </a:prstGeom>
          <a:noFill/>
        </p:spPr>
        <p:txBody>
          <a:bodyPr wrap="square" rtlCol="0">
            <a:spAutoFit/>
          </a:bodyPr>
          <a:lstStyle/>
          <a:p>
            <a:pPr algn="ctr"/>
            <a:r>
              <a:rPr lang="en-US" sz="2400" i="1" dirty="0" smtClean="0"/>
              <a:t>Empower Your Students to Take An Active Part in Their Learning</a:t>
            </a:r>
            <a:endParaRPr lang="en-US" sz="2400" i="1" dirty="0"/>
          </a:p>
        </p:txBody>
      </p:sp>
      <p:sp>
        <p:nvSpPr>
          <p:cNvPr id="7" name="TextBox 6"/>
          <p:cNvSpPr txBox="1"/>
          <p:nvPr/>
        </p:nvSpPr>
        <p:spPr>
          <a:xfrm>
            <a:off x="0" y="5601793"/>
            <a:ext cx="9067800" cy="461665"/>
          </a:xfrm>
          <a:prstGeom prst="rect">
            <a:avLst/>
          </a:prstGeom>
          <a:noFill/>
        </p:spPr>
        <p:txBody>
          <a:bodyPr wrap="square" rtlCol="0">
            <a:spAutoFit/>
          </a:bodyPr>
          <a:lstStyle/>
          <a:p>
            <a:pPr algn="ctr"/>
            <a:r>
              <a:rPr lang="en-US" sz="2400" b="1" dirty="0" smtClean="0">
                <a:solidFill>
                  <a:schemeClr val="bg1"/>
                </a:solidFill>
              </a:rPr>
              <a:t>Moving from Teacher–Directed Conferences to Student-Centered</a:t>
            </a:r>
            <a:endParaRPr lang="en-US" sz="2400" b="1" dirty="0">
              <a:solidFill>
                <a:schemeClr val="bg1"/>
              </a:solidFill>
            </a:endParaRPr>
          </a:p>
        </p:txBody>
      </p:sp>
      <p:sp>
        <p:nvSpPr>
          <p:cNvPr id="8" name="AutoShape 2" descr="data:image/jpeg;base64,/9j/4AAQSkZJRgABAQAAAQABAAD/2wCEAAkGBhQREBIUEhQWFRUVGBgYFhgVGBcXFxgfFxkXFxcYGxccGyYgGhslGRceIS8gIycpLC0sFx8xNjAqNSYtLioBCQoKDgwOGg8PGjIlHyUqKy4sLi0qLCwsLDQqLCwpNTQuLzQxLDQpLC42Li0sLzQsLyosLCwyLCwsLiwsLCwsLP/AABEIAMEBBQMBIgACEQEDEQH/xAAcAAEAAgMBAQEAAAAAAAAAAAAABQYDBAcCAQj/xABFEAACAQIEBAMFBAcGBAcBAAABAgMAEQQSITEFBhNBIlFhBzJxgZEUI0KhUmKCkqKxwRUWcrLR8CQzQ6M0U2ODwtLiF//EABsBAQADAQEBAQAAAAAAAAAAAAACAwQFAQYH/8QAMREAAQQBAwIDBwQCAwAAAAAAAQACAxEhBBIxQVETYXEFIoGRobHwFDLB0QbhQlPx/9oADAMBAAIRAxEAPwDuNKVpcU4zDhlzTypGDtmIBPoo3Y+gvTlFs4nErGjPIyoqi7MxAUDzJOgqh8X9sMEbZcPG01vxE9JPkSCx/dA9arvO3F5+JyAYZHOGjOnbO2l3ZTqAAwCg6i97C+kJ/ciYSFHlw0ZAuc023obKbH41s07dNVyvz2/tY536i6iZ8f6Vwg9sEpVnOBJjU2Z0kcqvoW6WW+vcjcVP8F9p+DxBCszQOdAJgACfRwSv1IJ8qqcnB8cmHGHbE4GOEoYwL2zKRZtWj1JvcnzN+9Q3/wDOZSRkmhlU6ZozmA01ucwt5VRFJE4PM1Nz7u0udjzxz6KRGoBAYN3e6HyXc6VzvgB4tFh1SHoSpHdB1riTwNlyXVwLjax7Dc6Xu8ONZMOJcSFiZUzSgNmVLC7eK2oH+71UMiwtXWlz3hPtH4hI09sCMQsUjK3SJVlsSAtvEWOh1tVu5Y52hxxZFDRTJ78MoyuLbkDuL/MXFwL1TvZ5zLhYpuJtJPGiyYgvHnYLmUtIQQDYnQjt3r1jeLR8Q4zgmwALGAkzzAFVKG3hJI1FswBO+ewvW18YJI21jn4LW9gJIqvNWXlrnB8Vj8dhmRVTDtZGF8xsxQ5r6bi+lretWuuZ8jeDjvFUP4szf9wN/KQVO8y89PDiRhcJh2xOIyhmANlQHbMbHW1jrYDMNdaqfHb6b2H2Vb47dTewVvpXHeYvadxKEPHJhxhnupVspYgdxdsyPe2421+V14rzt9iweCmnQydYRiRksFUsmdmA79yF723rwwPFea8MLhXmrbStTiHFEhgedj4EQuSO4Avp8e3xqsezHiuKxWHlnxT5leQ9IZVGUDRrEAXXNoL/AKB86rDCWlyrDTtLlcqUpUFFKUpREpSlESlKURKUpREpSlESlKURKUpREpSlEXmV8qk66AnTfTyr848W45Ji5ziJSbtY6H3FvcIt9AAPqdTua/SFQ8fJ+DWUyjDRZ73vlGh3zAbA37gXrVpp2wkki8LNqIXSgAGsqscjYaFsJeIMy9STL17Ft7jMBdRcEHwjYisn9h9boyRERdORpOnqBFMfDKcqkB/Fc5TYEkm5DWqzcQ4c4cyw2JIAdCbB7bEN+FwNLnQiwNrArDYrEoj5up9mkbRlnXKj5R3uQrMBpmjfYAEkAAc+S7JW1lUAtbifKKPF04gI1KIjZSY2PSOaNuoik5gSbgghr9rCt/A4dA8iEB30eV8osWfZbakWQCwubLk1N7nVm40tjmxeHRRuYiHew3sSxA/cat/B8PZ1yRq8MWpZ2zCV7nxZQfGCTvI9m8hchhAZ4UiaTl3hf3006kKjOyqqrbNYRxlmN7MA0TZdB7xNzerBNCrqyuAysCGBFwQdCCDuCKQwhFVVAVVACgaAAaAAeVq91oGFVa5RyDynhMVNxAywq6x4lliF2CquZ9AAQLWtvXTsBw2KBMkMaRr5IoUfGw71p8v8txYJZFhzfeSNIxY5jdrd/IAVK1dLIXu5wrJH7j5Lm8K9Hmh+wngv/Av9YTXr2WT2xPEkn/8AF9YtITuygkaDyDX27OvpV1m5egfFR4pk++jUorXbQG4929joza2/EaiOZeQIsXKJ0kkw+IGnVhNibaDMO5tpcEG2moqzxGuG09gPkp+I0ij2H0Wp7WsVEvDJFkIzOUEQ7lg6sSPgoNz5fGtLhXBzxDl6KIkF+memT2aJ2EYv20UKfQms2H9k8LOXxc8+KexA6jEAXHxJ03GtvSrJyxy6mAwywRs7qpY3e1/EbnYAW1oXtawBpyDaFzWtAac3a5L/AHlmxuCwvC1DLOZBFISNki92/wALeIf+ifOuxYGCLCxQwKVRVARASATbT5k7n1NUDknhv27ieJ4kQUjSRkhCgLnOUoWbz8JBP6zfq2qy8b4MZcfhyMxsAz6eFVRrizeZOlvnVOulLAAwdRY8z/Su2se/YTQok+vKtFKUqCwpSlKIlKUoiUpSiJSlKIlKUoiUpSiJSlKIlKUoiVixOJWNC7kKo3JpicQI0ZyGIUEkKrMxt5KoJY+gFUXmvmLJGk7zJHlY+Dwl4RkcqwDXBlLhULFWC57KN2aLnbWl3ZF5xuPR5pGlZoy8uSNHkZSbJGoAQPa5OuUajNrY3rHh4R12K38ChdydXs7bnsoT941kXgKSoxjFhOnilZg8lzYqxe5LMrC41IBC2sBrh4EWMN3/AOYWfqbGzhyrLcAA5cuW9hoor8/1Wp8Uve1xongni/LjoR8l14QMNrovk/EXCSnpqUQuGBkIJC7+HpkarqBf8QrNwh5I4wqTSqYyYz4sw8BsDkkzKLrZtAPer1Lw9WYklgCVLKCMrFbWJFr9gNCLgAG4FZuH8NMmJdRIUzoHFlVrlCEc67eEx/Q00hke8R6c7XHzI46ff6KyWgNzxYVj5b4k00TF2VmV3Xw2Bshy+IAmxuD5dtKkMVjUjy52C5iQCdtFZySdgAqE3PlWnheXYVjRGRZCt/G6rmJJLMb20JJJ0qH41y+WxEPSaQiJXk6ZkLKxzIosJcyhgLlbi1/LRl+/jDgwBxs0LXFdRJpWWXFKsZkJ8AUvca6AXuPPSsXC+JJiIlkjvla+4sdCQdPiKyvh80ZRiWupVibAm4sTpp9Krns/lIhlhb3opGB+f/6DVpawGJzuoI+RVDnkStb0IPzCtNKxYrFLEjO5sqgsT6DWqpheIY/GXkgKQRXOTOLlrfFWv8bAfGkcJeCbAHcpJMGECiT2CuFKq/CeY5UnGGxigOfcdfde+3pr2ItrpYGpLjvMaYXKCGd391E1J/0FemB4cGgXfFdV42dhaXXVc30Uqqgbf7vX2qRj/aBJHmU4YxsV8PUJvfzKlRcfA1O8O4lLNgOqcolMbkWGlxmCmxv5DSpP00jGhzuprlRZqo3uLW8gXwpqlUHh3HcZjUSKI5CB99NYDcm1rDTS22pN9hUnzRxqbBLhQrhu0mYC75Qtz6XudR3IqR0jw8R2N2cfndRGrYWGSjtxn87K10qnPzXjCplTCWiGt2uTbz7G1u4Bqe5f44uLh6ijKQcrLe9iLHfuLG96rfp3sbuP3BVkeoY920fYhSdKUqhXpSlKIlKUoiUpSiJSlKIlKUoiUpSiJUdzDwhcXhZ4GtaVGW52BI8LfJrH5VI0oi5v/fOGKKNET7wgAxgEZXIuyWAuzBiRZRqb6isfBRMZJ5JVCrKyuq6Ag5Qj+EE2BCqdTmvmv5m543laBgSi9Ji5lZoggZ2Ie+YspuLuT8da5AOMzsIiZpPEBexC/gLfhA71wWf4zJNuZpi3pZcTeT0oFey+04tJTpb61VdB6hdCr4k3SlhkOgVwG7eGT7tvkMwb9iuezSuwIMkhuCNZJD/8qlORXT7Zhy6KwkUr4wGsWXOp175kAv8ArVrj/wAP1GlcJ3Sj3c0Ac1z2WZv+RQ6giNrDnGa/2uy0pSumtCVUOWJMuP4gt7Atf+Jv/tVvqs47kGGaZ5GeTxnMQMtgTvuprTA5gDmvNWPXrazTteS1zBdH06UtjnGUNgZwpubLfLr+Nb7drVDcF+2YqFBHImHhUBBkGZzlFj8D813qb4LyhDhZDJGXLFSviItYkE6BR5VqYnlJ45GkwUxhLashF4z8tbfAg+lqvZJG1pjB62CR/GfnlZ5I5HOEhHSiAf5x8sLJgOSo0lWWSSSaRTcFzpcbG2+/rWpwmTNxXE9X30W0QOwXS9vWxB/aash4dxNtDiIlHmqi/wBOn/pW/wAb5ZGIZJEcxTJtIvf0Iv8A17nem/JEjwbFWOn0+y92YBjYRRuj1+v3WxzIiHCz9S1sjansbeG3rmtVe5axLf2TPc2yCYKfLw5v5sa2X5PmmI+1YppEBvlVcoP9Pna/rW/wnlZYYZ4S7MkpbtYqCMtr3Nzbv6bV4HRsj2brNg8Gl6WyPk37aFEci1g5Bw+XBKf02dv4so/Ja1/aQg+yKSBcOAD3Fw19fl+VWHhnD1giSJCSq3sWtfUkm9gO5rBxvgiYuMJIWADBvCQDoCO4PYmq2zD9R4h4u1Y6E/p/DHNUtqA3iX1QfyqpezNx0px3DKSPQrYfmDVyRAAANgLD5Vp8P4LFA0jRLlMhu2pI7nQdhcnQedQbK0RvaetV8FN0RMjHjpd/ELepSlZ1oSlKURKUpREpSlESlKURKUpREpSlESlKUReJj4W+B/lX5+w6sRESFAAB0Yk+5bbKPPzr9AYj3G+B/lXBcP7if4V/kK7nscW5/wAP5Xz3tw01nx/hZK8YQmFkdWY9JlcDw/8ATYOB7t+1t6+9Ns2a/gGVSP1nzsp+kLfWvVd0hsoLfh9F860vhLXDyI+BXeI3DAEagi4PmDtXqoLkfGdTAQeaL0z/AO0TGCfiFB+dTtfEOaWktPRfoLXBzQ4dVo4riyxSokgKh7BJDbIWJI6ZP4WOlr6NewN9KguLc3eDNhyc8TETRuqnpnTwyjODHpcrJfp6atYg1L8xYB54WjVUdGBEiOzRlh2yyLfKQRsVIO2lc74jy9IGBlzo6CyTSB0mUdh9ohUq2n6c1tPdQaCKkrhgufoTYTgxMdt3U37jwhwP1mQKexO9ZeJe0PAQIrvioyGNlyHPc3sfdvt38rGqDyrwFpDK0shkgzFQmoWRh75kXMVex00uGN9SBrap8CBcxJEHawJdL3AFgPCQTYWAF7VS6UA0rWxki1s4b2q8Pdwgntc2uylVvnKWu1u9jtoDc2AJFurmXFuWYJY0M+ESVl0IgspAFyCtypI2OUG9/Pvn5YOIwLX6vVwGUZY2DdaMWXxi6jQAEmPSwJsMwsfWygrwxkLo1KwYPGxzIHidZEOzIwZT8xpWerVWlKjuYOLfZsO8oGZhZUB0BZyFQE9hmIufK9VbmRMdhokmfGZo1ePqqkaxkAuoOQi5I1tY7ipBtrTDpzLWQLNC7z+fBXqlUw4bES8RxcS4uSKMLFIAmVj4lK2BYeAXUkgb3Fab8dnfABJJbMcZ9lkmWyHJmsX00UkaX9a92K0aMmqcOnfG4X+UrZxfjYw8mGTKW68vTBBtl0Jv67bVJ1z7jvLUeExOBlhdgGxESGJnZrkkjOMzE3AJB/xDbv0GvCBQpVzxsaxhYbsHy6/FKUpUVlSlKURKUpREpSlESlKURKUpREpSlEWLFe4/+E/yrgkEgyJqPdXuPIV3jGYkoBaN5Cey5fzLEAD51FRcBzPGzQ4eJUYtkRAzNdGQXbKoAGe9gDqBrW/R6z9KXHbd11pc7XaH9WGjdVX0vlc74XghJw/HyCx6bQNe+3TLM/8A25GqMw+DkkKiON3zGy5UYgmxa2a2XZSd+1dvMYRDkQbE5Vyi+m2thr61pJgpJHR5mChGzLHHrrYi7SEXbQ7KF31zVcz2nIwuLQMm89FQ/wBkRyBgc4+6Kx1+6h/Z/wALnw8Uqzx5Azh0BZSdVCt7pIHug79zVqpULwrhMMkQkeGNmkZ3uyKSc7sw1I8iK5sjzI4vPJXUijEbAwcDC9cw4yZFHQQyNuFUMCSpBA6hGQA2ykMV0JIOlZOXZpXw8bS21RLakt7viLttmJ3AGmoua3cLgY4gRGiJffIoW/0FauGPSmeM+7JeVPQ3HVX94h//AHG8qgrFW54C64hL5WMk4v5FndlP7rKfhasmExXUXNax2Ze6sPeU/D8xYjQit7jOGyuZo/GrAdVV8TCwsJABqdLKwGtlUjYgxrYdZLSRvYsBZ4yCGHa+6uPK4NuxF6xyNo5WthsLarwZxnC38Vi1vQEC58tfPex8jWv9nlO8qj1WKzfVnZf4a+rGIhZAXkkOgJu8jW7nyA3Oyi+wqulK1T8NBNFiJfsssyMHdQEZZAwRmsuTKSxVbfd2ZgNfApubpyZzJiJ5WixGjItzmRQx1AucsgKb+60Y30Jsa+Yn2aRSJcyMJjqz2BUtcubpYHLnYkAEHUa6CsvBIpsEz/ayTHlAEokkdd7AFHkOViSAAkYGwua3jAysZycKycR4ek8TxSC6OLEf1B7EHUH0qv4zkczp058XPIijwD7tbG1gzELdyPWrHgsWJY0kW+VwGFxY2Oo0+FRvH+a4MGB1CS5Fwi6sR572A9SaGQMFk0FYyd8PBr+P6WzhuDok8kwLF5FRGudLJe1hbfXWsa8t4fJPH0wUncvIpJILNa5Gvh1F9LWNV7De06IsBLDJGrbOfEPjawNvherjDMHUMpBVgCCNQQdQQaiyZsn7SoCdxyHdvpx8lCwclYVWVumzMhUo0kkjlchuoUsxsARtse9TtKVYSSvXyPf+4k+qUpSvFBKUpREpSlESlKURKUpREpSlESlKURKUpREpSlEXHPaRzfiY+IukE8kaxJGpCHQsR1CSDoTZwP2a2fZbzNi58WsEkxaGOFjlKx7LkRRmChvxDv2qicw4/r4vEy9nlcj/AA5iE/hAq+exHCXlxcvksaD9ouzf5VrCx7nS1eFWJGn3QM2c3iu1LrNU3n9SWh6gHRAY6+4H0AzX0HhLWvpq3e1XKonmLjQw8WljI91jU7X7s36qjU/IbsKu1LQ6JwcaFc9lM8Lmrxxu1kCBV1d1sN9kDDzG+vum34q3Yo8hvGzR31OQgA+pQgqT62vVX58jIgjsTYyEuf0mYE5jbS5OY/OoPl/imJaaCNHYqpAy/hyg3a48rd/hbtXy8cLzH4kb6Avy/LXRg9mul0/jteBzz5ea6Hh+I4h4wTNZtQbRx7qSrfh2uDVt5d4nhgpYKRN7sgOeaXsRYgFjGdxYAegIIEFy/wAutiOtaUIFk26eY2dVe+bOB7xbt2q68H4MmGQqpZixzMzWuxsB2AAFgBYAfW5PY9nDUE73kbSLHdc0OceSn9qMfcglYeZCxj6Owb+GqpjsU3EJ5cN4SNY2UFmWLKCXmJst3zOEUDuja7lb1WthuHRxvI6KA0pBc92sLD4d9B3JO5NdV7N4pTC1+I4pMHhXYCywpZV+ACov1sKq/JfLnXvjcV95JISyBtQNbZrfLQbAAfKwc44NpcDOiC7ZQwA3ORg9h62WtbkbjEc2EiRSM8Sqjr3GUWDW8iBe9UPAdMA7irHqqjl+VL8T4fFPGyTKGQ730t6g9j6isfD8Vh1CQxSR+EWVFdSQFHle50qvcT5BOInkkmxLmMm6oB7o8gWJAA9BUJyrwuMcVb7MS0MKtdiQbkrk0IAFszG3+E1F0r2vHu8mucrwuIPClZ/aIUbERtDeVJTHEiknNqRcm3mNhqcwHrUhHzS2Gw6vxDKkrE5Y4xdiultLm1r63Pl3qJ5Lwol4jjpnUFkdgp8izuDb1yra/qfOhhSbjki4gBgqDpK2qkhUI0Oh3c287+VVNkk2h18mh/ZUQXVdr63tP8WZcM5gBCl763PwBUH0zfOp3i3N0cGGixAVpI5GAGWwtcEkm/cZSLeelbPMEcK4OZZCqRlGGwABINrDub2sB3qp8sYM4vhEsJXVWbpnzItIP4yRUy6VrizdZIJGF7bgatXt8WgjMhYBAubMdrWve/lasfD+JxYhM8Lh1va47HQ2I3BsdjXN5uONNwvD4Zb9R5RCR3shBX/Mg+Rrf5cxowA4lETfonOl/wAV7qv18H71ejVW4dqz8rQSZ8lPcN5lkn4jNAir0YlIZtc2YEDe9veuLW/CTVlqq+zrhZjwvVb35znJO9tQv11b9qrVV8BcWbndcqbLqylKUq5TSlKURKUpRFo43HskiJHH1CVZiM2UgKVGlxYsS2gJUaHXSo3jvOMeFw8krKwdBpFJ92zkkKArWIbU6lMwFS0WFImkkNvEqKoHYLmJv6lnPyUVB+0DlubHYURQuinqK7Z8wDBQ1hcA28RB2Pu1466wvDxhQGC9teHb/mwTIfNcki/zU/lU9g/aXw+S3/EKhP8A5qvH+bKB+dcf4nyHjsPfPh3YfpRfer8fBcj5gVA9z5jfzHx8qxePI39wWfxXDkL9OYPiUUwvFIkg80ZWH5E1rcx8R+z4PES3sY4nYfEKcv8AFavzWBrfv59/rW83G8QYzEZ5jG1gUaR2U2II8JJG4qQ1Q6he+OOy0VWwA8tPpXZ/YxhMuBke3/Mmb6IqJ/mDVxlAWNlBY+S62+J2HzIroPL/ADfiIMNh8LCqRkNZnPjYmSUk2Fgq+/bZvlXmljcSXUrdLppZLcG479F13HY5IY3kkYKiC7E/71PYDuTXO8ZjmnkaV9C2ijcIo2UHYnuT3J8gLdKZQRYi4PY1wv2ucQEXEFjw1ounGufpfd3ZyW8WW1/Dl38zUtVopNYBGx1d8cq6OF0ztjVMcZ4aMRC8ZNr2sfIg3B/35144PwSPDLZBqfeY+83+g9KoOH5xxSf9XN6Oqt+dr/nU/wAv84TYieKAxxlpXCAgsgF+596uPL7D10bC1tFvOD/dLS/TaqOIxg+7yaK6VyZPlxMi/wDmRg/OJrfyl/KrrVK4VwPExYqFmjGUFgzI6kBWRh3yt72U6L2r7zxz1JhJUw8EWeZ1DAkEjUkAKi6u11Plb1rp6APi04bKKItUabTyTuEbBlXMm29RD834QSrF9ojLsQoAbNqdACRcA38zXJuIRY7E4uDD42V0M+UhTbKoYsATEpC38J0OtXngPs1wcMlyzzSxFWIY5Qp95TkUC407kjQjsa1B7nHAXTk0MGnaDNJZIsBov6q8VUuL+z9XlM2GlbDyEknLfLc7kWIK39Db0qzx4pSmc6AXvftlJBv9KyI9wD566ix+h2qT2MkFOXGc0HlUl+SMZKMs+OYp3AzG/wAQSB9b1Z+CcCiwkeSIb6sx1Zj5k/02FSNKiyFjDY5+a8DAMqD5b5dOFbEkuG60hcWFrC7Gx9fFWLmnlJcXldW6cye648r3ANtdDqCNRVhpXvhM2bKwm0VSpEHs/lldWxuJaULsoLf5jt8hf1q5YbDLGioihVUWAGgFe5JAoJY2ABJJ2AGpNa/DeJx4iMSQuHQ3swvbQ2O/qKMiZHxz9VJsdDcBjuq3heRcnEDicy9PMXVLG+Zhr6WDEn6Vh5t5GfFYgSwuqh1Cyhiw90ixFgb6AaH9EVaZeKxJKkLSIJXF1QkBmAvqB8j9D5Vt1A6eMtLa62omKhRHOVTubuG4/q4AcPbJFG1pgGVRlBQDMD7yhQ2gvvttXvjOD4g3FcK8DWwar96My2vdy2ZDqSRlAIvb0q3Uq7atDZiABQwCOO/5hVGHB8Q/tl5C/wDwPTsq5lK3yKLZPeDZ7m/l37VbqUr0ClB791Y4FJSlQfGuINnCISLb23JOw/351l1eqZpY/Ed6V3XsUZkdtCnKVjgByrm96wv8e9K1NNi1WVkpSleolQfM/LGExcZOJVRlGktwjp+35ejXHpU5Vf5w5UGOiWzZZI7mMm5Qk2uGX1sPENR2uLgqBwV60AmncLiPGuAiKYph5kxEfaSxUD0OlmPqlwfTascPBlHvkv6e6v0BufmT8KtGPxbRw/ZZIQkiNdib5vMG/cElrbrbbW9RcZ1qek0zHO95tZoWbx38vuuy3SQaeF04ZvIFjrfoPyl5gVVyi1lB2UAad7DaptXhkx2F6CFU6sFwe56qsT5+mvlUNIaz8Kx6wYmCRwWVJASFtfQMdLkDtfftV80IEm4Hixg4N+XXyW4PM2n8TaQS0+72scLu9cy5x9lC4nFdYYl1fESEHMgdVtGzC1ipsBGBV74PzDBiheGQMRup8Lr8UNiPja1euKQyFoWjVWyOWIZso1jdAb5SfxeVZ2ucw2F82174nWMFcu4v7HZkwUccBSWYTO7tpGMjIFAGY9igNvNjXjlbkvFrj8FJMkCJASpyumdumrKTbdjmA+Arqn2GV/8AmykD9GEZB83JL/NSvwqGwcUUbkRqWljxDsQil3a6uoDyE6aSXBdhUjI48+f1Vn6mQgg+f1VprwYhmDWFwLA21AO4v8q0bYiTcrCvp95J9T4FPycU4OpAlBZmtKwBc3Ngq3+Wa+g0qtZ1SOLnPzDCLAZEWzMCQpCSuNmA1LAa+Yq0Y3HEykCy2umZRZmy+8M24UG9gO4OtVuEMeYpPGAtgMhY+K2HQ3yDTS+5t6VYMbhrOw2OYsp8wSSfjbMVI+B7iuVrHvZE4s75XX1G0uiB/wCtq8CVhbVjrsxMi+YJDG418rEedSmHx4Y52Lgr4SgBIBIvm8IuwI2J002BBqFbqHQBV9blrfAWF/mfrXzGSumExjRswyQkFwMzAgMTbUXZQb796x6DUyl+1xsfOqWd8QcQB3r5rW4nz7M2IeHAYf7T0h941yFB7gbfDU6kEAaVDYn2vSjwfZQkokAKszHTYrsCHzWG1qsvsywcacOjMdiXLM57khiuvlYAC1VT2w8OjjkgmjXLLKXzsCfF0xGF0va4vuPSuy4u27rXT0zNK7U/pjHxYBs2SObzwa+C6hisYkSF5WVFUXLMQAPmagoPaJgHcIMQtzpdldV/eZQPzquc4SLiOI4fDYmQR4eKLrS3bIGJuLX+gHezNatbjXHOGSxtBh8I07Wspw8WQqexD5c35EHvepGQ9Fmh0DC1u4OJIv3apo8yfn0V35j4xJBGpiwz4nMbMsZ2Fr3OhuDttXP/AGfc2/Zo2w3Qmkcz+FUX3A2VWDHcEEE7ee1Wj2Z4fFR4QpilZQrWiD6MFsLi24UHYH17WrU9l5zNxBv0sS39T/WvDZIKm0RwwzRkB20tyCc5x8vJR3MbJHzDhnlYKgjVizEBRlWa1ydvEKu/DuasLiHyQzxu36IOp+AO/wAq5/xXgJxfHzFO5dMoey6ZUC3WP08R1I/SJ0J09+03luDBwQTYZBDIsgUFLi/hZgd/eBUa7614HEWelq6SCGfwYnOO4sFVx1Oeq6diMQsalnYKqi5ZiAAPMk7VX19ouAL5ftC38yrhf3itret7VX+eMQMRisDhZZBHAydeZiwUEAEjU6D3SB6sD2rBxTj3CjGcPBhftBtYCCKxB8xIRmv+sL/OpF+cLLBoGlrS8OJOfdqgLrJP+l0lZAQGBBBFwRqCN7g1BtzzgxhziOqOmGKDRgzMLHKqkAk2IO2xvUL7LsLiooJUxCOkQYGESaML3Li24XY7DUm1Vv2b8sRYuWaeUZo4pD04z7t28V2GxsuXTv32pvJquq8booWGUyOsMrI63ePX7ZXTOFcbjxGGXEJmCMCRmFj4SQbi57g1GcIj6s5du12PxO3+/SpLjb5YSB3IX5b/ANK88Bw+WPMd2N/lsP8AX51ydSDqNdHEeGDcf4WVpDY3PbizQUnSlK7ixJSlKIlKUoiheZeVosbHZvDIt+nIBqvoR+JT3X6WNiOLCQZitwSCdRswBsGW+6ncd9RcCuyc88RaDAzMl7sAmYA+AOcrOT2spJue9q408QIttba2hHw8qvitdz2Xv2uN47K3cAhwn2ZmlKF0OYkqxKZ7Kot/1NRfuLn51UZ1AdQDcAsb6i9hlvY/4qK5FgTcnQBQSW/ZGt/hf5VsLwyViD0yO12KCwNrnLmudhobfKsscbdNI975CdxuiRj0+v8A7k9Elsdku56K0+zfKk8szhrIgQMEZgC7ZmuVBy6RrqdNd66dh8Uki5o2V181IYfUVUeRcXhoI+iHcSSPmPVUJmYhVAUhmXZRZcxO9WfEcJidsxWz/poSj/DOpDW9L1YXh5sL5vVSeJK5y3K89QXy3F7XtfW217eVaH2WdPclEg/RmGvwEiAW+JVjUPy3jJ5cRO0qrHZ2UhSHusbPHGMxIIQkM2ie9n1GorxZlaaUpRFSOIcqT/2zFi4rdJltI2YAr920Z0Op0sRodd6tc+ABVECjIDc3vcaHUHfMWPvXvvW5SobBnzV8s7pQ3d/xFD0Cizw5bSWViVvlBZvF4QRre+5tv2rZGAXSwyqVysn4CCDoV2B13Hzv226V42Njf2ivgqi4lUD+4c+GcycLxWRSTeKQ5k00IvYg221Fx51WuaOC4r7Xgvtk6yyzSBQqDwooeMaaAalj2/Duasn9y8bgZHbh06mNzcxTdj8bEE+vhPnetngXJ+JfGLjOISI8iC0aJ7q72OwAtckAX1NydKqLbxX9L6OPVCMmUyNdg1j3zjAOPra1/aHye8sqYyJeuYwoeA38SqSfDbXvqBr5eR2uDe0bh6xhf/DFd4zGwynuPApH8j6Vda1MVwiGU3khjc+borH6kVbsINtXKbq2vjEU4JDeCDX8EH7qP4JzjhsZI8cDlmRcx8LKLXtcZgO5H1rQ5B4BLhExImUAvOzrYg3WwAOm21WLCcPiiuIo0jvvkVVv9BUZzBzKMMLdN2Y2yrY+MaXykd9bEbjexA1OIaNzuiofO1jXMjFNNc5OPkongnBpf7YxuJkQqmVUjJ2YEJqvwCa+pqR525Y+34bphgrqwdCfduAQQba2IY/lVe/vLiWzJEJFRCSjspLvqI+ldhYkZ8121BUAlrHN9xPMzJIrDwwAlIncsSoGZS/i952KkB3uBrtZi8A5paeyrd7Qd4jZBgtAA+ApY+b+QpZIMNIrdeXDRIjRkWEoTU2sQb+l7kbEHfb4F7QsBHH0yn2Rl0aMxsACN9VXX9oA1mh9o6NMoKZISDd3YA3Hpso33NyQQBe17I2ChxKh3hR77dWME27GzC4B3rxpa42wrUzXsmj8OYEgcUaq/KqKj+F864XFStDh5C7hSw8DqNLDdgO5FRnss4XJBg3E0bRu0rEhwQbZUUGx7aGrThOGRRX6UUcd98iKt/oK2atDTdlQfOwMdHEDtNcmzi/TuoTi/FGV8gAIFr5he/epoV4aBSQSoJGxIF/rWSs0EMjJHve6wTgdhlUPc0tAA4SlKVsVSUpSiJSlKItPi2IKxHKAXeyIDqCz+EXHdRe59AaovMPs+hw6mVZHWNQo6YALMxsqhHa4TMTrdWA1IsNBdV+9xJP4YBYesji5P7MZAv8A+q3lVW574+hmhwtmEgbqG4GUr05QpBv530/V+F4veWNLgr4Hva8bTVqp4fCJh10BaR9L/iY6nKCdkH0AF998+WX9KMemRm/izi/xsPhXvpHqZjsFsPiTdvyVfzpPilRWJPuqXIGrWFyTlGp2rglxcbOSup6r5GxcMrrY7EalSNwQbC4/MEfAncbnqeFGWYgxwMpMt3EmVRnCkKT1GZbi7AL4STcBiulhscjxLKD4GUMC3h0OovfaqrieOp9qaTNZLiO5AK7WEgHdc17nQgBWXMAwrXoyQ8jos2pbbLXZ+F86wzZAcyyM5TKUk0IKixJUC4zpcC9i/lrU1hcGsYIHcu1za/jdnI+F2NUj2bcGMZd7IyKBGpyxgoyWUhMl8oK2zgnNmFiSQTV+rqrmpSlKIlKUoiUpSiJSlKIlKUoiUpSiJXlowdwD8da9Uoi+FQdxX2lKIlKUoiUpSiJSlKIlKUoiVC8b5k+zFrQvNYLpF4muxsoINgtyQBrc32qarHLh1YoWFyhzL6GxW/0Y/WiKP5enjeBcjhyfE51U5n8bEqbMty1wCBoR2rlfN5/4s2e6wrnzkI8lsyR6uAWBHQVSCm7WPvg12HD4JI7ZVAsuUHuFGoW51sPLaqHxzkg4jFFys8ovJ4pXVekTrGYyPeUHUDK1hoRmocoMKp8P5ohkjzMwTsSfdva+jef6p133tesLcWwxmaWICSdVEQysM0gLk5I1v4zcX0GoIsdasPD/AGWLLjTJiEfotHmsTkdX8KC5XctZpCBYKXsQTqbdyRySnDUmRWz9STMGIswUKAim25Hi175joNqwfoxuxwugdQ3ZzbvTH36ei53zByxxCeBGjgYJIEV4zYyK2YMrW3CZrBiQD4QSALmr1wz2YYSEqOlHKmVQyzxpKSVBGdWOxJNyDcfohauFK1RxNj4WeTUPewMPH3WDA4COCNY4Y0jRfdVFCqPgALVnpSrVnSlKURKUpREpSlESlKURKUpREpSlESlKURKUpREpSlESlKURKUpREpSlESlKURKUpREpSlESlKURKUpREpSlESlKURKUpREpSlESlKURKUpREpSlESlKURKUpREpSlESlKU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hQREBIUEhQWFRUVGBgYFhgVGBcXFxgfFxkXFxcYGxccGyYgGhslGRceIS8gIycpLC0sFx8xNjAqNSYtLioBCQoKDgwOGg8PGjIlHyUqKy4sLi0qLCwsLDQqLCwpNTQuLzQxLDQpLC42Li0sLzQsLyosLCwyLCwsLiwsLCwsLP/AABEIAMEBBQMBIgACEQEDEQH/xAAcAAEAAgMBAQEAAAAAAAAAAAAABQYDBAcCAQj/xABFEAACAQIEBAMFBAcGBAcBAAABAgMAEQQSITEFBhNBIlFhBzJxgZEUI0KhUmKCkqKxwRUWcrLR8CQzQ6M0U2ODwtLiF//EABsBAQADAQEBAQAAAAAAAAAAAAACAwQFAQYH/8QAMREAAQQBAwIDBwQCAwAAAAAAAQACAxEhBBIxQVETYXEFIoGRobHwFDLB0QbhQlPx/9oADAMBAAIRAxEAPwDuNKVpcU4zDhlzTypGDtmIBPoo3Y+gvTlFs4nErGjPIyoqi7MxAUDzJOgqh8X9sMEbZcPG01vxE9JPkSCx/dA9arvO3F5+JyAYZHOGjOnbO2l3ZTqAAwCg6i97C+kJ/ciYSFHlw0ZAuc023obKbH41s07dNVyvz2/tY536i6iZ8f6Vwg9sEpVnOBJjU2Z0kcqvoW6WW+vcjcVP8F9p+DxBCszQOdAJgACfRwSv1IJ8qqcnB8cmHGHbE4GOEoYwL2zKRZtWj1JvcnzN+9Q3/wDOZSRkmhlU6ZozmA01ucwt5VRFJE4PM1Nz7u0udjzxz6KRGoBAYN3e6HyXc6VzvgB4tFh1SHoSpHdB1riTwNlyXVwLjax7Dc6Xu8ONZMOJcSFiZUzSgNmVLC7eK2oH+71UMiwtXWlz3hPtH4hI09sCMQsUjK3SJVlsSAtvEWOh1tVu5Y52hxxZFDRTJ78MoyuLbkDuL/MXFwL1TvZ5zLhYpuJtJPGiyYgvHnYLmUtIQQDYnQjt3r1jeLR8Q4zgmwALGAkzzAFVKG3hJI1FswBO+ewvW18YJI21jn4LW9gJIqvNWXlrnB8Vj8dhmRVTDtZGF8xsxQ5r6bi+lretWuuZ8jeDjvFUP4szf9wN/KQVO8y89PDiRhcJh2xOIyhmANlQHbMbHW1jrYDMNdaqfHb6b2H2Vb47dTewVvpXHeYvadxKEPHJhxhnupVspYgdxdsyPe2421+V14rzt9iweCmnQydYRiRksFUsmdmA79yF723rwwPFea8MLhXmrbStTiHFEhgedj4EQuSO4Avp8e3xqsezHiuKxWHlnxT5leQ9IZVGUDRrEAXXNoL/AKB86rDCWlyrDTtLlcqUpUFFKUpREpSlESlKURKUpREpSlESlKURKUpREpSlEXmV8qk66AnTfTyr848W45Ji5ziJSbtY6H3FvcIt9AAPqdTua/SFQ8fJ+DWUyjDRZ73vlGh3zAbA37gXrVpp2wkki8LNqIXSgAGsqscjYaFsJeIMy9STL17Ft7jMBdRcEHwjYisn9h9boyRERdORpOnqBFMfDKcqkB/Fc5TYEkm5DWqzcQ4c4cyw2JIAdCbB7bEN+FwNLnQiwNrArDYrEoj5up9mkbRlnXKj5R3uQrMBpmjfYAEkAAc+S7JW1lUAtbifKKPF04gI1KIjZSY2PSOaNuoik5gSbgghr9rCt/A4dA8iEB30eV8osWfZbakWQCwubLk1N7nVm40tjmxeHRRuYiHew3sSxA/cat/B8PZ1yRq8MWpZ2zCV7nxZQfGCTvI9m8hchhAZ4UiaTl3hf3006kKjOyqqrbNYRxlmN7MA0TZdB7xNzerBNCrqyuAysCGBFwQdCCDuCKQwhFVVAVVACgaAAaAAeVq91oGFVa5RyDynhMVNxAywq6x4lliF2CquZ9AAQLWtvXTsBw2KBMkMaRr5IoUfGw71p8v8txYJZFhzfeSNIxY5jdrd/IAVK1dLIXu5wrJH7j5Lm8K9Hmh+wngv/Av9YTXr2WT2xPEkn/8AF9YtITuygkaDyDX27OvpV1m5egfFR4pk++jUorXbQG4929joza2/EaiOZeQIsXKJ0kkw+IGnVhNibaDMO5tpcEG2moqzxGuG09gPkp+I0ij2H0Wp7WsVEvDJFkIzOUEQ7lg6sSPgoNz5fGtLhXBzxDl6KIkF+memT2aJ2EYv20UKfQms2H9k8LOXxc8+KexA6jEAXHxJ03GtvSrJyxy6mAwywRs7qpY3e1/EbnYAW1oXtawBpyDaFzWtAac3a5L/AHlmxuCwvC1DLOZBFISNki92/wALeIf+ifOuxYGCLCxQwKVRVARASATbT5k7n1NUDknhv27ieJ4kQUjSRkhCgLnOUoWbz8JBP6zfq2qy8b4MZcfhyMxsAz6eFVRrizeZOlvnVOulLAAwdRY8z/Su2se/YTQok+vKtFKUqCwpSlKIlKUoiUpSiJSlKIlKUoiUpSiJSlKIlKUoiVixOJWNC7kKo3JpicQI0ZyGIUEkKrMxt5KoJY+gFUXmvmLJGk7zJHlY+Dwl4RkcqwDXBlLhULFWC57KN2aLnbWl3ZF5xuPR5pGlZoy8uSNHkZSbJGoAQPa5OuUajNrY3rHh4R12K38ChdydXs7bnsoT941kXgKSoxjFhOnilZg8lzYqxe5LMrC41IBC2sBrh4EWMN3/AOYWfqbGzhyrLcAA5cuW9hoor8/1Wp8Uve1xongni/LjoR8l14QMNrovk/EXCSnpqUQuGBkIJC7+HpkarqBf8QrNwh5I4wqTSqYyYz4sw8BsDkkzKLrZtAPer1Lw9WYklgCVLKCMrFbWJFr9gNCLgAG4FZuH8NMmJdRIUzoHFlVrlCEc67eEx/Q00hke8R6c7XHzI46ff6KyWgNzxYVj5b4k00TF2VmV3Xw2Bshy+IAmxuD5dtKkMVjUjy52C5iQCdtFZySdgAqE3PlWnheXYVjRGRZCt/G6rmJJLMb20JJJ0qH41y+WxEPSaQiJXk6ZkLKxzIosJcyhgLlbi1/LRl+/jDgwBxs0LXFdRJpWWXFKsZkJ8AUvca6AXuPPSsXC+JJiIlkjvla+4sdCQdPiKyvh80ZRiWupVibAm4sTpp9Krns/lIhlhb3opGB+f/6DVpawGJzuoI+RVDnkStb0IPzCtNKxYrFLEjO5sqgsT6DWqpheIY/GXkgKQRXOTOLlrfFWv8bAfGkcJeCbAHcpJMGECiT2CuFKq/CeY5UnGGxigOfcdfde+3pr2ItrpYGpLjvMaYXKCGd391E1J/0FemB4cGgXfFdV42dhaXXVc30Uqqgbf7vX2qRj/aBJHmU4YxsV8PUJvfzKlRcfA1O8O4lLNgOqcolMbkWGlxmCmxv5DSpP00jGhzuprlRZqo3uLW8gXwpqlUHh3HcZjUSKI5CB99NYDcm1rDTS22pN9hUnzRxqbBLhQrhu0mYC75Qtz6XudR3IqR0jw8R2N2cfndRGrYWGSjtxn87K10qnPzXjCplTCWiGt2uTbz7G1u4Bqe5f44uLh6ijKQcrLe9iLHfuLG96rfp3sbuP3BVkeoY920fYhSdKUqhXpSlKIlKUoiUpSiJSlKIlKUoiUpSiJUdzDwhcXhZ4GtaVGW52BI8LfJrH5VI0oi5v/fOGKKNET7wgAxgEZXIuyWAuzBiRZRqb6isfBRMZJ5JVCrKyuq6Ag5Qj+EE2BCqdTmvmv5m543laBgSi9Ji5lZoggZ2Ie+YspuLuT8da5AOMzsIiZpPEBexC/gLfhA71wWf4zJNuZpi3pZcTeT0oFey+04tJTpb61VdB6hdCr4k3SlhkOgVwG7eGT7tvkMwb9iuezSuwIMkhuCNZJD/8qlORXT7Zhy6KwkUr4wGsWXOp175kAv8ArVrj/wAP1GlcJ3Sj3c0Ac1z2WZv+RQ6giNrDnGa/2uy0pSumtCVUOWJMuP4gt7Atf+Jv/tVvqs47kGGaZ5GeTxnMQMtgTvuprTA5gDmvNWPXrazTteS1zBdH06UtjnGUNgZwpubLfLr+Nb7drVDcF+2YqFBHImHhUBBkGZzlFj8D813qb4LyhDhZDJGXLFSviItYkE6BR5VqYnlJ45GkwUxhLashF4z8tbfAg+lqvZJG1pjB62CR/GfnlZ5I5HOEhHSiAf5x8sLJgOSo0lWWSSSaRTcFzpcbG2+/rWpwmTNxXE9X30W0QOwXS9vWxB/aash4dxNtDiIlHmqi/wBOn/pW/wAb5ZGIZJEcxTJtIvf0Iv8A17nem/JEjwbFWOn0+y92YBjYRRuj1+v3WxzIiHCz9S1sjansbeG3rmtVe5axLf2TPc2yCYKfLw5v5sa2X5PmmI+1YppEBvlVcoP9Pna/rW/wnlZYYZ4S7MkpbtYqCMtr3Nzbv6bV4HRsj2brNg8Gl6WyPk37aFEci1g5Bw+XBKf02dv4so/Ja1/aQg+yKSBcOAD3Fw19fl+VWHhnD1giSJCSq3sWtfUkm9gO5rBxvgiYuMJIWADBvCQDoCO4PYmq2zD9R4h4u1Y6E/p/DHNUtqA3iX1QfyqpezNx0px3DKSPQrYfmDVyRAAANgLD5Vp8P4LFA0jRLlMhu2pI7nQdhcnQedQbK0RvaetV8FN0RMjHjpd/ELepSlZ1oSlKURKUpREpSlESlKURKUpREpSlESlKUReJj4W+B/lX5+w6sRESFAAB0Yk+5bbKPPzr9AYj3G+B/lXBcP7if4V/kK7nscW5/wAP5Xz3tw01nx/hZK8YQmFkdWY9JlcDw/8ATYOB7t+1t6+9Ns2a/gGVSP1nzsp+kLfWvVd0hsoLfh9F860vhLXDyI+BXeI3DAEagi4PmDtXqoLkfGdTAQeaL0z/AO0TGCfiFB+dTtfEOaWktPRfoLXBzQ4dVo4riyxSokgKh7BJDbIWJI6ZP4WOlr6NewN9KguLc3eDNhyc8TETRuqnpnTwyjODHpcrJfp6atYg1L8xYB54WjVUdGBEiOzRlh2yyLfKQRsVIO2lc74jy9IGBlzo6CyTSB0mUdh9ohUq2n6c1tPdQaCKkrhgufoTYTgxMdt3U37jwhwP1mQKexO9ZeJe0PAQIrvioyGNlyHPc3sfdvt38rGqDyrwFpDK0shkgzFQmoWRh75kXMVex00uGN9SBrap8CBcxJEHawJdL3AFgPCQTYWAF7VS6UA0rWxki1s4b2q8Pdwgntc2uylVvnKWu1u9jtoDc2AJFurmXFuWYJY0M+ESVl0IgspAFyCtypI2OUG9/Pvn5YOIwLX6vVwGUZY2DdaMWXxi6jQAEmPSwJsMwsfWygrwxkLo1KwYPGxzIHidZEOzIwZT8xpWerVWlKjuYOLfZsO8oGZhZUB0BZyFQE9hmIufK9VbmRMdhokmfGZo1ePqqkaxkAuoOQi5I1tY7ipBtrTDpzLWQLNC7z+fBXqlUw4bES8RxcS4uSKMLFIAmVj4lK2BYeAXUkgb3Fab8dnfABJJbMcZ9lkmWyHJmsX00UkaX9a92K0aMmqcOnfG4X+UrZxfjYw8mGTKW68vTBBtl0Jv67bVJ1z7jvLUeExOBlhdgGxESGJnZrkkjOMzE3AJB/xDbv0GvCBQpVzxsaxhYbsHy6/FKUpUVlSlKURKUpREpSlESlKURKUpREpSlEWLFe4/+E/yrgkEgyJqPdXuPIV3jGYkoBaN5Cey5fzLEAD51FRcBzPGzQ4eJUYtkRAzNdGQXbKoAGe9gDqBrW/R6z9KXHbd11pc7XaH9WGjdVX0vlc74XghJw/HyCx6bQNe+3TLM/8A25GqMw+DkkKiON3zGy5UYgmxa2a2XZSd+1dvMYRDkQbE5Vyi+m2thr61pJgpJHR5mChGzLHHrrYi7SEXbQ7KF31zVcz2nIwuLQMm89FQ/wBkRyBgc4+6Kx1+6h/Z/wALnw8Uqzx5Azh0BZSdVCt7pIHug79zVqpULwrhMMkQkeGNmkZ3uyKSc7sw1I8iK5sjzI4vPJXUijEbAwcDC9cw4yZFHQQyNuFUMCSpBA6hGQA2ykMV0JIOlZOXZpXw8bS21RLakt7viLttmJ3AGmoua3cLgY4gRGiJffIoW/0FauGPSmeM+7JeVPQ3HVX94h//AHG8qgrFW54C64hL5WMk4v5FndlP7rKfhasmExXUXNax2Ze6sPeU/D8xYjQit7jOGyuZo/GrAdVV8TCwsJABqdLKwGtlUjYgxrYdZLSRvYsBZ4yCGHa+6uPK4NuxF6xyNo5WthsLarwZxnC38Vi1vQEC58tfPex8jWv9nlO8qj1WKzfVnZf4a+rGIhZAXkkOgJu8jW7nyA3Oyi+wqulK1T8NBNFiJfsssyMHdQEZZAwRmsuTKSxVbfd2ZgNfApubpyZzJiJ5WixGjItzmRQx1AucsgKb+60Y30Jsa+Yn2aRSJcyMJjqz2BUtcubpYHLnYkAEHUa6CsvBIpsEz/ayTHlAEokkdd7AFHkOViSAAkYGwua3jAysZycKycR4ek8TxSC6OLEf1B7EHUH0qv4zkczp058XPIijwD7tbG1gzELdyPWrHgsWJY0kW+VwGFxY2Oo0+FRvH+a4MGB1CS5Fwi6sR572A9SaGQMFk0FYyd8PBr+P6WzhuDok8kwLF5FRGudLJe1hbfXWsa8t4fJPH0wUncvIpJILNa5Gvh1F9LWNV7De06IsBLDJGrbOfEPjawNvherjDMHUMpBVgCCNQQdQQaiyZsn7SoCdxyHdvpx8lCwclYVWVumzMhUo0kkjlchuoUsxsARtse9TtKVYSSvXyPf+4k+qUpSvFBKUpREpSlESlKURKUpREpSlESlKURKUpREpSlEXHPaRzfiY+IukE8kaxJGpCHQsR1CSDoTZwP2a2fZbzNi58WsEkxaGOFjlKx7LkRRmChvxDv2qicw4/r4vEy9nlcj/AA5iE/hAq+exHCXlxcvksaD9ouzf5VrCx7nS1eFWJGn3QM2c3iu1LrNU3n9SWh6gHRAY6+4H0AzX0HhLWvpq3e1XKonmLjQw8WljI91jU7X7s36qjU/IbsKu1LQ6JwcaFc9lM8Lmrxxu1kCBV1d1sN9kDDzG+vum34q3Yo8hvGzR31OQgA+pQgqT62vVX58jIgjsTYyEuf0mYE5jbS5OY/OoPl/imJaaCNHYqpAy/hyg3a48rd/hbtXy8cLzH4kb6Avy/LXRg9mul0/jteBzz5ea6Hh+I4h4wTNZtQbRx7qSrfh2uDVt5d4nhgpYKRN7sgOeaXsRYgFjGdxYAegIIEFy/wAutiOtaUIFk26eY2dVe+bOB7xbt2q68H4MmGQqpZixzMzWuxsB2AAFgBYAfW5PY9nDUE73kbSLHdc0OceSn9qMfcglYeZCxj6Owb+GqpjsU3EJ5cN4SNY2UFmWLKCXmJst3zOEUDuja7lb1WthuHRxvI6KA0pBc92sLD4d9B3JO5NdV7N4pTC1+I4pMHhXYCywpZV+ACov1sKq/JfLnXvjcV95JISyBtQNbZrfLQbAAfKwc44NpcDOiC7ZQwA3ORg9h62WtbkbjEc2EiRSM8Sqjr3GUWDW8iBe9UPAdMA7irHqqjl+VL8T4fFPGyTKGQ730t6g9j6isfD8Vh1CQxSR+EWVFdSQFHle50qvcT5BOInkkmxLmMm6oB7o8gWJAA9BUJyrwuMcVb7MS0MKtdiQbkrk0IAFszG3+E1F0r2vHu8mucrwuIPClZ/aIUbERtDeVJTHEiknNqRcm3mNhqcwHrUhHzS2Gw6vxDKkrE5Y4xdiultLm1r63Pl3qJ5Lwol4jjpnUFkdgp8izuDb1yra/qfOhhSbjki4gBgqDpK2qkhUI0Oh3c287+VVNkk2h18mh/ZUQXVdr63tP8WZcM5gBCl763PwBUH0zfOp3i3N0cGGixAVpI5GAGWwtcEkm/cZSLeelbPMEcK4OZZCqRlGGwABINrDub2sB3qp8sYM4vhEsJXVWbpnzItIP4yRUy6VrizdZIJGF7bgatXt8WgjMhYBAubMdrWve/lasfD+JxYhM8Lh1va47HQ2I3BsdjXN5uONNwvD4Zb9R5RCR3shBX/Mg+Rrf5cxowA4lETfonOl/wAV7qv18H71ejVW4dqz8rQSZ8lPcN5lkn4jNAir0YlIZtc2YEDe9veuLW/CTVlqq+zrhZjwvVb35znJO9tQv11b9qrVV8BcWbndcqbLqylKUq5TSlKURKUpRFo43HskiJHH1CVZiM2UgKVGlxYsS2gJUaHXSo3jvOMeFw8krKwdBpFJ92zkkKArWIbU6lMwFS0WFImkkNvEqKoHYLmJv6lnPyUVB+0DlubHYURQuinqK7Z8wDBQ1hcA28RB2Pu1466wvDxhQGC9teHb/mwTIfNcki/zU/lU9g/aXw+S3/EKhP8A5qvH+bKB+dcf4nyHjsPfPh3YfpRfer8fBcj5gVA9z5jfzHx8qxePI39wWfxXDkL9OYPiUUwvFIkg80ZWH5E1rcx8R+z4PES3sY4nYfEKcv8AFavzWBrfv59/rW83G8QYzEZ5jG1gUaR2U2II8JJG4qQ1Q6he+OOy0VWwA8tPpXZ/YxhMuBke3/Mmb6IqJ/mDVxlAWNlBY+S62+J2HzIroPL/ADfiIMNh8LCqRkNZnPjYmSUk2Fgq+/bZvlXmljcSXUrdLppZLcG479F13HY5IY3kkYKiC7E/71PYDuTXO8ZjmnkaV9C2ijcIo2UHYnuT3J8gLdKZQRYi4PY1wv2ucQEXEFjw1ounGufpfd3ZyW8WW1/Dl38zUtVopNYBGx1d8cq6OF0ztjVMcZ4aMRC8ZNr2sfIg3B/35144PwSPDLZBqfeY+83+g9KoOH5xxSf9XN6Oqt+dr/nU/wAv84TYieKAxxlpXCAgsgF+596uPL7D10bC1tFvOD/dLS/TaqOIxg+7yaK6VyZPlxMi/wDmRg/OJrfyl/KrrVK4VwPExYqFmjGUFgzI6kBWRh3yt72U6L2r7zxz1JhJUw8EWeZ1DAkEjUkAKi6u11Plb1rp6APi04bKKItUabTyTuEbBlXMm29RD834QSrF9ojLsQoAbNqdACRcA38zXJuIRY7E4uDD42V0M+UhTbKoYsATEpC38J0OtXngPs1wcMlyzzSxFWIY5Qp95TkUC407kjQjsa1B7nHAXTk0MGnaDNJZIsBov6q8VUuL+z9XlM2GlbDyEknLfLc7kWIK39Db0qzx4pSmc6AXvftlJBv9KyI9wD566ix+h2qT2MkFOXGc0HlUl+SMZKMs+OYp3AzG/wAQSB9b1Z+CcCiwkeSIb6sx1Zj5k/02FSNKiyFjDY5+a8DAMqD5b5dOFbEkuG60hcWFrC7Gx9fFWLmnlJcXldW6cye648r3ANtdDqCNRVhpXvhM2bKwm0VSpEHs/lldWxuJaULsoLf5jt8hf1q5YbDLGioihVUWAGgFe5JAoJY2ABJJ2AGpNa/DeJx4iMSQuHQ3swvbQ2O/qKMiZHxz9VJsdDcBjuq3heRcnEDicy9PMXVLG+Zhr6WDEn6Vh5t5GfFYgSwuqh1Cyhiw90ixFgb6AaH9EVaZeKxJKkLSIJXF1QkBmAvqB8j9D5Vt1A6eMtLa62omKhRHOVTubuG4/q4AcPbJFG1pgGVRlBQDMD7yhQ2gvvttXvjOD4g3FcK8DWwar96My2vdy2ZDqSRlAIvb0q3Uq7atDZiABQwCOO/5hVGHB8Q/tl5C/wDwPTsq5lK3yKLZPeDZ7m/l37VbqUr0ClB791Y4FJSlQfGuINnCISLb23JOw/351l1eqZpY/Ed6V3XsUZkdtCnKVjgByrm96wv8e9K1NNi1WVkpSleolQfM/LGExcZOJVRlGktwjp+35ejXHpU5Vf5w5UGOiWzZZI7mMm5Qk2uGX1sPENR2uLgqBwV60AmncLiPGuAiKYph5kxEfaSxUD0OlmPqlwfTascPBlHvkv6e6v0BufmT8KtGPxbRw/ZZIQkiNdib5vMG/cElrbrbbW9RcZ1qek0zHO95tZoWbx38vuuy3SQaeF04ZvIFjrfoPyl5gVVyi1lB2UAad7DaptXhkx2F6CFU6sFwe56qsT5+mvlUNIaz8Kx6wYmCRwWVJASFtfQMdLkDtfftV80IEm4Hixg4N+XXyW4PM2n8TaQS0+72scLu9cy5x9lC4nFdYYl1fESEHMgdVtGzC1ipsBGBV74PzDBiheGQMRup8Lr8UNiPja1euKQyFoWjVWyOWIZso1jdAb5SfxeVZ2ucw2F82174nWMFcu4v7HZkwUccBSWYTO7tpGMjIFAGY9igNvNjXjlbkvFrj8FJMkCJASpyumdumrKTbdjmA+Arqn2GV/8AmykD9GEZB83JL/NSvwqGwcUUbkRqWljxDsQil3a6uoDyE6aSXBdhUjI48+f1Vn6mQgg+f1VprwYhmDWFwLA21AO4v8q0bYiTcrCvp95J9T4FPycU4OpAlBZmtKwBc3Ngq3+Wa+g0qtZ1SOLnPzDCLAZEWzMCQpCSuNmA1LAa+Yq0Y3HEykCy2umZRZmy+8M24UG9gO4OtVuEMeYpPGAtgMhY+K2HQ3yDTS+5t6VYMbhrOw2OYsp8wSSfjbMVI+B7iuVrHvZE4s75XX1G0uiB/wCtq8CVhbVjrsxMi+YJDG418rEedSmHx4Y52Lgr4SgBIBIvm8IuwI2J002BBqFbqHQBV9blrfAWF/mfrXzGSumExjRswyQkFwMzAgMTbUXZQb796x6DUyl+1xsfOqWd8QcQB3r5rW4nz7M2IeHAYf7T0h941yFB7gbfDU6kEAaVDYn2vSjwfZQkokAKszHTYrsCHzWG1qsvsywcacOjMdiXLM57khiuvlYAC1VT2w8OjjkgmjXLLKXzsCfF0xGF0va4vuPSuy4u27rXT0zNK7U/pjHxYBs2SObzwa+C6hisYkSF5WVFUXLMQAPmagoPaJgHcIMQtzpdldV/eZQPzquc4SLiOI4fDYmQR4eKLrS3bIGJuLX+gHezNatbjXHOGSxtBh8I07Wspw8WQqexD5c35EHvepGQ9Fmh0DC1u4OJIv3apo8yfn0V35j4xJBGpiwz4nMbMsZ2Fr3OhuDttXP/AGfc2/Zo2w3Qmkcz+FUX3A2VWDHcEEE7ee1Wj2Z4fFR4QpilZQrWiD6MFsLi24UHYH17WrU9l5zNxBv0sS39T/WvDZIKm0RwwzRkB20tyCc5x8vJR3MbJHzDhnlYKgjVizEBRlWa1ydvEKu/DuasLiHyQzxu36IOp+AO/wAq5/xXgJxfHzFO5dMoey6ZUC3WP08R1I/SJ0J09+03luDBwQTYZBDIsgUFLi/hZgd/eBUa7614HEWelq6SCGfwYnOO4sFVx1Oeq6diMQsalnYKqi5ZiAAPMk7VX19ouAL5ftC38yrhf3itret7VX+eMQMRisDhZZBHAydeZiwUEAEjU6D3SB6sD2rBxTj3CjGcPBhftBtYCCKxB8xIRmv+sL/OpF+cLLBoGlrS8OJOfdqgLrJP+l0lZAQGBBBFwRqCN7g1BtzzgxhziOqOmGKDRgzMLHKqkAk2IO2xvUL7LsLiooJUxCOkQYGESaML3Li24XY7DUm1Vv2b8sRYuWaeUZo4pD04z7t28V2GxsuXTv32pvJquq8booWGUyOsMrI63ePX7ZXTOFcbjxGGXEJmCMCRmFj4SQbi57g1GcIj6s5du12PxO3+/SpLjb5YSB3IX5b/ANK88Bw+WPMd2N/lsP8AX51ydSDqNdHEeGDcf4WVpDY3PbizQUnSlK7ixJSlKIlKUoiheZeVosbHZvDIt+nIBqvoR+JT3X6WNiOLCQZitwSCdRswBsGW+6ncd9RcCuyc88RaDAzMl7sAmYA+AOcrOT2spJue9q408QIttba2hHw8qvitdz2Xv2uN47K3cAhwn2ZmlKF0OYkqxKZ7Kot/1NRfuLn51UZ1AdQDcAsb6i9hlvY/4qK5FgTcnQBQSW/ZGt/hf5VsLwyViD0yO12KCwNrnLmudhobfKsscbdNI975CdxuiRj0+v8A7k9Elsdku56K0+zfKk8szhrIgQMEZgC7ZmuVBy6RrqdNd66dh8Uki5o2V181IYfUVUeRcXhoI+iHcSSPmPVUJmYhVAUhmXZRZcxO9WfEcJidsxWz/poSj/DOpDW9L1YXh5sL5vVSeJK5y3K89QXy3F7XtfW217eVaH2WdPclEg/RmGvwEiAW+JVjUPy3jJ5cRO0qrHZ2UhSHusbPHGMxIIQkM2ie9n1GorxZlaaUpRFSOIcqT/2zFi4rdJltI2YAr920Z0Op0sRodd6tc+ABVECjIDc3vcaHUHfMWPvXvvW5SobBnzV8s7pQ3d/xFD0Cizw5bSWViVvlBZvF4QRre+5tv2rZGAXSwyqVysn4CCDoV2B13Hzv226V42Njf2ivgqi4lUD+4c+GcycLxWRSTeKQ5k00IvYg221Fx51WuaOC4r7Xgvtk6yyzSBQqDwooeMaaAalj2/Duasn9y8bgZHbh06mNzcxTdj8bEE+vhPnetngXJ+JfGLjOISI8iC0aJ7q72OwAtckAX1NydKqLbxX9L6OPVCMmUyNdg1j3zjAOPra1/aHye8sqYyJeuYwoeA38SqSfDbXvqBr5eR2uDe0bh6xhf/DFd4zGwynuPApH8j6Vda1MVwiGU3khjc+borH6kVbsINtXKbq2vjEU4JDeCDX8EH7qP4JzjhsZI8cDlmRcx8LKLXtcZgO5H1rQ5B4BLhExImUAvOzrYg3WwAOm21WLCcPiiuIo0jvvkVVv9BUZzBzKMMLdN2Y2yrY+MaXykd9bEbjexA1OIaNzuiofO1jXMjFNNc5OPkongnBpf7YxuJkQqmVUjJ2YEJqvwCa+pqR525Y+34bphgrqwdCfduAQQba2IY/lVe/vLiWzJEJFRCSjspLvqI+ldhYkZ8121BUAlrHN9xPMzJIrDwwAlIncsSoGZS/i952KkB3uBrtZi8A5paeyrd7Qd4jZBgtAA+ApY+b+QpZIMNIrdeXDRIjRkWEoTU2sQb+l7kbEHfb4F7QsBHH0yn2Rl0aMxsACN9VXX9oA1mh9o6NMoKZISDd3YA3Hpso33NyQQBe17I2ChxKh3hR77dWME27GzC4B3rxpa42wrUzXsmj8OYEgcUaq/KqKj+F864XFStDh5C7hSw8DqNLDdgO5FRnss4XJBg3E0bRu0rEhwQbZUUGx7aGrThOGRRX6UUcd98iKt/oK2atDTdlQfOwMdHEDtNcmzi/TuoTi/FGV8gAIFr5he/epoV4aBSQSoJGxIF/rWSs0EMjJHve6wTgdhlUPc0tAA4SlKVsVSUpSiJSlKItPi2IKxHKAXeyIDqCz+EXHdRe59AaovMPs+hw6mVZHWNQo6YALMxsqhHa4TMTrdWA1IsNBdV+9xJP4YBYesji5P7MZAv8A+q3lVW574+hmhwtmEgbqG4GUr05QpBv530/V+F4veWNLgr4Hva8bTVqp4fCJh10BaR9L/iY6nKCdkH0AF998+WX9KMemRm/izi/xsPhXvpHqZjsFsPiTdvyVfzpPilRWJPuqXIGrWFyTlGp2rglxcbOSup6r5GxcMrrY7EalSNwQbC4/MEfAncbnqeFGWYgxwMpMt3EmVRnCkKT1GZbi7AL4STcBiulhscjxLKD4GUMC3h0OovfaqrieOp9qaTNZLiO5AK7WEgHdc17nQgBWXMAwrXoyQ8jos2pbbLXZ+F86wzZAcyyM5TKUk0IKixJUC4zpcC9i/lrU1hcGsYIHcu1za/jdnI+F2NUj2bcGMZd7IyKBGpyxgoyWUhMl8oK2zgnNmFiSQTV+rqrmpSlKIlKUoiUpSiJSlKIlKUoiUpSiJXlowdwD8da9Uoi+FQdxX2lKIlKUoiUpSiJSlKIlKUoiVC8b5k+zFrQvNYLpF4muxsoINgtyQBrc32qarHLh1YoWFyhzL6GxW/0Y/WiKP5enjeBcjhyfE51U5n8bEqbMty1wCBoR2rlfN5/4s2e6wrnzkI8lsyR6uAWBHQVSCm7WPvg12HD4JI7ZVAsuUHuFGoW51sPLaqHxzkg4jFFys8ovJ4pXVekTrGYyPeUHUDK1hoRmocoMKp8P5ohkjzMwTsSfdva+jef6p133tesLcWwxmaWICSdVEQysM0gLk5I1v4zcX0GoIsdasPD/AGWLLjTJiEfotHmsTkdX8KC5XctZpCBYKXsQTqbdyRySnDUmRWz9STMGIswUKAim25Hi175joNqwfoxuxwugdQ3ZzbvTH36ei53zByxxCeBGjgYJIEV4zYyK2YMrW3CZrBiQD4QSALmr1wz2YYSEqOlHKmVQyzxpKSVBGdWOxJNyDcfohauFK1RxNj4WeTUPewMPH3WDA4COCNY4Y0jRfdVFCqPgALVnpSrVnSlKURKUpREpSlESlKURKUpREpSlESlKURKUpREpSlESlKURKUpREpSlESlKURKUpREpSlESlKURKUpREpSlESlKURKUpREpSlESlKURKUpREpSlESlKURKUpREpSlESlKUR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hQREBIUEhQWFRUVGBgYFhgVGBcXFxgfFxkXFxcYGxccGyYgGhslGRceIS8gIycpLC0sFx8xNjAqNSYtLioBCQoKDgwOGg8PGjIlHyUqKy4sLi0qLCwsLDQqLCwpNTQuLzQxLDQpLC42Li0sLzQsLyosLCwyLCwsLiwsLCwsLP/AABEIAMEBBQMBIgACEQEDEQH/xAAcAAEAAgMBAQEAAAAAAAAAAAAABQYDBAcCAQj/xABFEAACAQIEBAMFBAcGBAcBAAABAgMAEQQSITEFBhNBIlFhBzJxgZEUI0KhUmKCkqKxwRUWcrLR8CQzQ6M0U2ODwtLiF//EABsBAQADAQEBAQAAAAAAAAAAAAACAwQFAQYH/8QAMREAAQQBAwIDBwQCAwAAAAAAAQACAxEhBBIxQVETYXEFIoGRobHwFDLB0QbhQlPx/9oADAMBAAIRAxEAPwDuNKVpcU4zDhlzTypGDtmIBPoo3Y+gvTlFs4nErGjPIyoqi7MxAUDzJOgqh8X9sMEbZcPG01vxE9JPkSCx/dA9arvO3F5+JyAYZHOGjOnbO2l3ZTqAAwCg6i97C+kJ/ciYSFHlw0ZAuc023obKbH41s07dNVyvz2/tY536i6iZ8f6Vwg9sEpVnOBJjU2Z0kcqvoW6WW+vcjcVP8F9p+DxBCszQOdAJgACfRwSv1IJ8qqcnB8cmHGHbE4GOEoYwL2zKRZtWj1JvcnzN+9Q3/wDOZSRkmhlU6ZozmA01ucwt5VRFJE4PM1Nz7u0udjzxz6KRGoBAYN3e6HyXc6VzvgB4tFh1SHoSpHdB1riTwNlyXVwLjax7Dc6Xu8ONZMOJcSFiZUzSgNmVLC7eK2oH+71UMiwtXWlz3hPtH4hI09sCMQsUjK3SJVlsSAtvEWOh1tVu5Y52hxxZFDRTJ78MoyuLbkDuL/MXFwL1TvZ5zLhYpuJtJPGiyYgvHnYLmUtIQQDYnQjt3r1jeLR8Q4zgmwALGAkzzAFVKG3hJI1FswBO+ewvW18YJI21jn4LW9gJIqvNWXlrnB8Vj8dhmRVTDtZGF8xsxQ5r6bi+lretWuuZ8jeDjvFUP4szf9wN/KQVO8y89PDiRhcJh2xOIyhmANlQHbMbHW1jrYDMNdaqfHb6b2H2Vb47dTewVvpXHeYvadxKEPHJhxhnupVspYgdxdsyPe2421+V14rzt9iweCmnQydYRiRksFUsmdmA79yF723rwwPFea8MLhXmrbStTiHFEhgedj4EQuSO4Avp8e3xqsezHiuKxWHlnxT5leQ9IZVGUDRrEAXXNoL/AKB86rDCWlyrDTtLlcqUpUFFKUpREpSlESlKURKUpREpSlESlKURKUpREpSlEXmV8qk66AnTfTyr848W45Ji5ziJSbtY6H3FvcIt9AAPqdTua/SFQ8fJ+DWUyjDRZ73vlGh3zAbA37gXrVpp2wkki8LNqIXSgAGsqscjYaFsJeIMy9STL17Ft7jMBdRcEHwjYisn9h9boyRERdORpOnqBFMfDKcqkB/Fc5TYEkm5DWqzcQ4c4cyw2JIAdCbB7bEN+FwNLnQiwNrArDYrEoj5up9mkbRlnXKj5R3uQrMBpmjfYAEkAAc+S7JW1lUAtbifKKPF04gI1KIjZSY2PSOaNuoik5gSbgghr9rCt/A4dA8iEB30eV8osWfZbakWQCwubLk1N7nVm40tjmxeHRRuYiHew3sSxA/cat/B8PZ1yRq8MWpZ2zCV7nxZQfGCTvI9m8hchhAZ4UiaTl3hf3006kKjOyqqrbNYRxlmN7MA0TZdB7xNzerBNCrqyuAysCGBFwQdCCDuCKQwhFVVAVVACgaAAaAAeVq91oGFVa5RyDynhMVNxAywq6x4lliF2CquZ9AAQLWtvXTsBw2KBMkMaRr5IoUfGw71p8v8txYJZFhzfeSNIxY5jdrd/IAVK1dLIXu5wrJH7j5Lm8K9Hmh+wngv/Av9YTXr2WT2xPEkn/8AF9YtITuygkaDyDX27OvpV1m5egfFR4pk++jUorXbQG4929joza2/EaiOZeQIsXKJ0kkw+IGnVhNibaDMO5tpcEG2moqzxGuG09gPkp+I0ij2H0Wp7WsVEvDJFkIzOUEQ7lg6sSPgoNz5fGtLhXBzxDl6KIkF+memT2aJ2EYv20UKfQms2H9k8LOXxc8+KexA6jEAXHxJ03GtvSrJyxy6mAwywRs7qpY3e1/EbnYAW1oXtawBpyDaFzWtAac3a5L/AHlmxuCwvC1DLOZBFISNki92/wALeIf+ifOuxYGCLCxQwKVRVARASATbT5k7n1NUDknhv27ieJ4kQUjSRkhCgLnOUoWbz8JBP6zfq2qy8b4MZcfhyMxsAz6eFVRrizeZOlvnVOulLAAwdRY8z/Su2se/YTQok+vKtFKUqCwpSlKIlKUoiUpSiJSlKIlKUoiUpSiJSlKIlKUoiVixOJWNC7kKo3JpicQI0ZyGIUEkKrMxt5KoJY+gFUXmvmLJGk7zJHlY+Dwl4RkcqwDXBlLhULFWC57KN2aLnbWl3ZF5xuPR5pGlZoy8uSNHkZSbJGoAQPa5OuUajNrY3rHh4R12K38ChdydXs7bnsoT941kXgKSoxjFhOnilZg8lzYqxe5LMrC41IBC2sBrh4EWMN3/AOYWfqbGzhyrLcAA5cuW9hoor8/1Wp8Uve1xongni/LjoR8l14QMNrovk/EXCSnpqUQuGBkIJC7+HpkarqBf8QrNwh5I4wqTSqYyYz4sw8BsDkkzKLrZtAPer1Lw9WYklgCVLKCMrFbWJFr9gNCLgAG4FZuH8NMmJdRIUzoHFlVrlCEc67eEx/Q00hke8R6c7XHzI46ff6KyWgNzxYVj5b4k00TF2VmV3Xw2Bshy+IAmxuD5dtKkMVjUjy52C5iQCdtFZySdgAqE3PlWnheXYVjRGRZCt/G6rmJJLMb20JJJ0qH41y+WxEPSaQiJXk6ZkLKxzIosJcyhgLlbi1/LRl+/jDgwBxs0LXFdRJpWWXFKsZkJ8AUvca6AXuPPSsXC+JJiIlkjvla+4sdCQdPiKyvh80ZRiWupVibAm4sTpp9Krns/lIhlhb3opGB+f/6DVpawGJzuoI+RVDnkStb0IPzCtNKxYrFLEjO5sqgsT6DWqpheIY/GXkgKQRXOTOLlrfFWv8bAfGkcJeCbAHcpJMGECiT2CuFKq/CeY5UnGGxigOfcdfde+3pr2ItrpYGpLjvMaYXKCGd391E1J/0FemB4cGgXfFdV42dhaXXVc30Uqqgbf7vX2qRj/aBJHmU4YxsV8PUJvfzKlRcfA1O8O4lLNgOqcolMbkWGlxmCmxv5DSpP00jGhzuprlRZqo3uLW8gXwpqlUHh3HcZjUSKI5CB99NYDcm1rDTS22pN9hUnzRxqbBLhQrhu0mYC75Qtz6XudR3IqR0jw8R2N2cfndRGrYWGSjtxn87K10qnPzXjCplTCWiGt2uTbz7G1u4Bqe5f44uLh6ijKQcrLe9iLHfuLG96rfp3sbuP3BVkeoY920fYhSdKUqhXpSlKIlKUoiUpSiJSlKIlKUoiUpSiJUdzDwhcXhZ4GtaVGW52BI8LfJrH5VI0oi5v/fOGKKNET7wgAxgEZXIuyWAuzBiRZRqb6isfBRMZJ5JVCrKyuq6Ag5Qj+EE2BCqdTmvmv5m543laBgSi9Ji5lZoggZ2Ie+YspuLuT8da5AOMzsIiZpPEBexC/gLfhA71wWf4zJNuZpi3pZcTeT0oFey+04tJTpb61VdB6hdCr4k3SlhkOgVwG7eGT7tvkMwb9iuezSuwIMkhuCNZJD/8qlORXT7Zhy6KwkUr4wGsWXOp175kAv8ArVrj/wAP1GlcJ3Sj3c0Ac1z2WZv+RQ6giNrDnGa/2uy0pSumtCVUOWJMuP4gt7Atf+Jv/tVvqs47kGGaZ5GeTxnMQMtgTvuprTA5gDmvNWPXrazTteS1zBdH06UtjnGUNgZwpubLfLr+Nb7drVDcF+2YqFBHImHhUBBkGZzlFj8D813qb4LyhDhZDJGXLFSviItYkE6BR5VqYnlJ45GkwUxhLashF4z8tbfAg+lqvZJG1pjB62CR/GfnlZ5I5HOEhHSiAf5x8sLJgOSo0lWWSSSaRTcFzpcbG2+/rWpwmTNxXE9X30W0QOwXS9vWxB/aash4dxNtDiIlHmqi/wBOn/pW/wAb5ZGIZJEcxTJtIvf0Iv8A17nem/JEjwbFWOn0+y92YBjYRRuj1+v3WxzIiHCz9S1sjansbeG3rmtVe5axLf2TPc2yCYKfLw5v5sa2X5PmmI+1YppEBvlVcoP9Pna/rW/wnlZYYZ4S7MkpbtYqCMtr3Nzbv6bV4HRsj2brNg8Gl6WyPk37aFEci1g5Bw+XBKf02dv4so/Ja1/aQg+yKSBcOAD3Fw19fl+VWHhnD1giSJCSq3sWtfUkm9gO5rBxvgiYuMJIWADBvCQDoCO4PYmq2zD9R4h4u1Y6E/p/DHNUtqA3iX1QfyqpezNx0px3DKSPQrYfmDVyRAAANgLD5Vp8P4LFA0jRLlMhu2pI7nQdhcnQedQbK0RvaetV8FN0RMjHjpd/ELepSlZ1oSlKURKUpREpSlESlKURKUpREpSlESlKUReJj4W+B/lX5+w6sRESFAAB0Yk+5bbKPPzr9AYj3G+B/lXBcP7if4V/kK7nscW5/wAP5Xz3tw01nx/hZK8YQmFkdWY9JlcDw/8ATYOB7t+1t6+9Ns2a/gGVSP1nzsp+kLfWvVd0hsoLfh9F860vhLXDyI+BXeI3DAEagi4PmDtXqoLkfGdTAQeaL0z/AO0TGCfiFB+dTtfEOaWktPRfoLXBzQ4dVo4riyxSokgKh7BJDbIWJI6ZP4WOlr6NewN9KguLc3eDNhyc8TETRuqnpnTwyjODHpcrJfp6atYg1L8xYB54WjVUdGBEiOzRlh2yyLfKQRsVIO2lc74jy9IGBlzo6CyTSB0mUdh9ohUq2n6c1tPdQaCKkrhgufoTYTgxMdt3U37jwhwP1mQKexO9ZeJe0PAQIrvioyGNlyHPc3sfdvt38rGqDyrwFpDK0shkgzFQmoWRh75kXMVex00uGN9SBrap8CBcxJEHawJdL3AFgPCQTYWAF7VS6UA0rWxki1s4b2q8Pdwgntc2uylVvnKWu1u9jtoDc2AJFurmXFuWYJY0M+ESVl0IgspAFyCtypI2OUG9/Pvn5YOIwLX6vVwGUZY2DdaMWXxi6jQAEmPSwJsMwsfWygrwxkLo1KwYPGxzIHidZEOzIwZT8xpWerVWlKjuYOLfZsO8oGZhZUB0BZyFQE9hmIufK9VbmRMdhokmfGZo1ePqqkaxkAuoOQi5I1tY7ipBtrTDpzLWQLNC7z+fBXqlUw4bES8RxcS4uSKMLFIAmVj4lK2BYeAXUkgb3Fab8dnfABJJbMcZ9lkmWyHJmsX00UkaX9a92K0aMmqcOnfG4X+UrZxfjYw8mGTKW68vTBBtl0Jv67bVJ1z7jvLUeExOBlhdgGxESGJnZrkkjOMzE3AJB/xDbv0GvCBQpVzxsaxhYbsHy6/FKUpUVlSlKURKUpREpSlESlKURKUpREpSlEWLFe4/+E/yrgkEgyJqPdXuPIV3jGYkoBaN5Cey5fzLEAD51FRcBzPGzQ4eJUYtkRAzNdGQXbKoAGe9gDqBrW/R6z9KXHbd11pc7XaH9WGjdVX0vlc74XghJw/HyCx6bQNe+3TLM/8A25GqMw+DkkKiON3zGy5UYgmxa2a2XZSd+1dvMYRDkQbE5Vyi+m2thr61pJgpJHR5mChGzLHHrrYi7SEXbQ7KF31zVcz2nIwuLQMm89FQ/wBkRyBgc4+6Kx1+6h/Z/wALnw8Uqzx5Azh0BZSdVCt7pIHug79zVqpULwrhMMkQkeGNmkZ3uyKSc7sw1I8iK5sjzI4vPJXUijEbAwcDC9cw4yZFHQQyNuFUMCSpBA6hGQA2ykMV0JIOlZOXZpXw8bS21RLakt7viLttmJ3AGmoua3cLgY4gRGiJffIoW/0FauGPSmeM+7JeVPQ3HVX94h//AHG8qgrFW54C64hL5WMk4v5FndlP7rKfhasmExXUXNax2Ze6sPeU/D8xYjQit7jOGyuZo/GrAdVV8TCwsJABqdLKwGtlUjYgxrYdZLSRvYsBZ4yCGHa+6uPK4NuxF6xyNo5WthsLarwZxnC38Vi1vQEC58tfPex8jWv9nlO8qj1WKzfVnZf4a+rGIhZAXkkOgJu8jW7nyA3Oyi+wqulK1T8NBNFiJfsssyMHdQEZZAwRmsuTKSxVbfd2ZgNfApubpyZzJiJ5WixGjItzmRQx1AucsgKb+60Y30Jsa+Yn2aRSJcyMJjqz2BUtcubpYHLnYkAEHUa6CsvBIpsEz/ayTHlAEokkdd7AFHkOViSAAkYGwua3jAysZycKycR4ek8TxSC6OLEf1B7EHUH0qv4zkczp058XPIijwD7tbG1gzELdyPWrHgsWJY0kW+VwGFxY2Oo0+FRvH+a4MGB1CS5Fwi6sR572A9SaGQMFk0FYyd8PBr+P6WzhuDok8kwLF5FRGudLJe1hbfXWsa8t4fJPH0wUncvIpJILNa5Gvh1F9LWNV7De06IsBLDJGrbOfEPjawNvherjDMHUMpBVgCCNQQdQQaiyZsn7SoCdxyHdvpx8lCwclYVWVumzMhUo0kkjlchuoUsxsARtse9TtKVYSSvXyPf+4k+qUpSvFBKUpREpSlESlKURKUpREpSlESlKURKUpREpSlEXHPaRzfiY+IukE8kaxJGpCHQsR1CSDoTZwP2a2fZbzNi58WsEkxaGOFjlKx7LkRRmChvxDv2qicw4/r4vEy9nlcj/AA5iE/hAq+exHCXlxcvksaD9ouzf5VrCx7nS1eFWJGn3QM2c3iu1LrNU3n9SWh6gHRAY6+4H0AzX0HhLWvpq3e1XKonmLjQw8WljI91jU7X7s36qjU/IbsKu1LQ6JwcaFc9lM8Lmrxxu1kCBV1d1sN9kDDzG+vum34q3Yo8hvGzR31OQgA+pQgqT62vVX58jIgjsTYyEuf0mYE5jbS5OY/OoPl/imJaaCNHYqpAy/hyg3a48rd/hbtXy8cLzH4kb6Avy/LXRg9mul0/jteBzz5ea6Hh+I4h4wTNZtQbRx7qSrfh2uDVt5d4nhgpYKRN7sgOeaXsRYgFjGdxYAegIIEFy/wAutiOtaUIFk26eY2dVe+bOB7xbt2q68H4MmGQqpZixzMzWuxsB2AAFgBYAfW5PY9nDUE73kbSLHdc0OceSn9qMfcglYeZCxj6Owb+GqpjsU3EJ5cN4SNY2UFmWLKCXmJst3zOEUDuja7lb1WthuHRxvI6KA0pBc92sLD4d9B3JO5NdV7N4pTC1+I4pMHhXYCywpZV+ACov1sKq/JfLnXvjcV95JISyBtQNbZrfLQbAAfKwc44NpcDOiC7ZQwA3ORg9h62WtbkbjEc2EiRSM8Sqjr3GUWDW8iBe9UPAdMA7irHqqjl+VL8T4fFPGyTKGQ730t6g9j6isfD8Vh1CQxSR+EWVFdSQFHle50qvcT5BOInkkmxLmMm6oB7o8gWJAA9BUJyrwuMcVb7MS0MKtdiQbkrk0IAFszG3+E1F0r2vHu8mucrwuIPClZ/aIUbERtDeVJTHEiknNqRcm3mNhqcwHrUhHzS2Gw6vxDKkrE5Y4xdiultLm1r63Pl3qJ5Lwol4jjpnUFkdgp8izuDb1yra/qfOhhSbjki4gBgqDpK2qkhUI0Oh3c287+VVNkk2h18mh/ZUQXVdr63tP8WZcM5gBCl763PwBUH0zfOp3i3N0cGGixAVpI5GAGWwtcEkm/cZSLeelbPMEcK4OZZCqRlGGwABINrDub2sB3qp8sYM4vhEsJXVWbpnzItIP4yRUy6VrizdZIJGF7bgatXt8WgjMhYBAubMdrWve/lasfD+JxYhM8Lh1va47HQ2I3BsdjXN5uONNwvD4Zb9R5RCR3shBX/Mg+Rrf5cxowA4lETfonOl/wAV7qv18H71ejVW4dqz8rQSZ8lPcN5lkn4jNAir0YlIZtc2YEDe9veuLW/CTVlqq+zrhZjwvVb35znJO9tQv11b9qrVV8BcWbndcqbLqylKUq5TSlKURKUpRFo43HskiJHH1CVZiM2UgKVGlxYsS2gJUaHXSo3jvOMeFw8krKwdBpFJ92zkkKArWIbU6lMwFS0WFImkkNvEqKoHYLmJv6lnPyUVB+0DlubHYURQuinqK7Z8wDBQ1hcA28RB2Pu1466wvDxhQGC9teHb/mwTIfNcki/zU/lU9g/aXw+S3/EKhP8A5qvH+bKB+dcf4nyHjsPfPh3YfpRfer8fBcj5gVA9z5jfzHx8qxePI39wWfxXDkL9OYPiUUwvFIkg80ZWH5E1rcx8R+z4PES3sY4nYfEKcv8AFavzWBrfv59/rW83G8QYzEZ5jG1gUaR2U2II8JJG4qQ1Q6he+OOy0VWwA8tPpXZ/YxhMuBke3/Mmb6IqJ/mDVxlAWNlBY+S62+J2HzIroPL/ADfiIMNh8LCqRkNZnPjYmSUk2Fgq+/bZvlXmljcSXUrdLppZLcG479F13HY5IY3kkYKiC7E/71PYDuTXO8ZjmnkaV9C2ijcIo2UHYnuT3J8gLdKZQRYi4PY1wv2ucQEXEFjw1ounGufpfd3ZyW8WW1/Dl38zUtVopNYBGx1d8cq6OF0ztjVMcZ4aMRC8ZNr2sfIg3B/35144PwSPDLZBqfeY+83+g9KoOH5xxSf9XN6Oqt+dr/nU/wAv84TYieKAxxlpXCAgsgF+596uPL7D10bC1tFvOD/dLS/TaqOIxg+7yaK6VyZPlxMi/wDmRg/OJrfyl/KrrVK4VwPExYqFmjGUFgzI6kBWRh3yt72U6L2r7zxz1JhJUw8EWeZ1DAkEjUkAKi6u11Plb1rp6APi04bKKItUabTyTuEbBlXMm29RD834QSrF9ojLsQoAbNqdACRcA38zXJuIRY7E4uDD42V0M+UhTbKoYsATEpC38J0OtXngPs1wcMlyzzSxFWIY5Qp95TkUC407kjQjsa1B7nHAXTk0MGnaDNJZIsBov6q8VUuL+z9XlM2GlbDyEknLfLc7kWIK39Db0qzx4pSmc6AXvftlJBv9KyI9wD566ix+h2qT2MkFOXGc0HlUl+SMZKMs+OYp3AzG/wAQSB9b1Z+CcCiwkeSIb6sx1Zj5k/02FSNKiyFjDY5+a8DAMqD5b5dOFbEkuG60hcWFrC7Gx9fFWLmnlJcXldW6cye648r3ANtdDqCNRVhpXvhM2bKwm0VSpEHs/lldWxuJaULsoLf5jt8hf1q5YbDLGioihVUWAGgFe5JAoJY2ABJJ2AGpNa/DeJx4iMSQuHQ3swvbQ2O/qKMiZHxz9VJsdDcBjuq3heRcnEDicy9PMXVLG+Zhr6WDEn6Vh5t5GfFYgSwuqh1Cyhiw90ixFgb6AaH9EVaZeKxJKkLSIJXF1QkBmAvqB8j9D5Vt1A6eMtLa62omKhRHOVTubuG4/q4AcPbJFG1pgGVRlBQDMD7yhQ2gvvttXvjOD4g3FcK8DWwar96My2vdy2ZDqSRlAIvb0q3Uq7atDZiABQwCOO/5hVGHB8Q/tl5C/wDwPTsq5lK3yKLZPeDZ7m/l37VbqUr0ClB791Y4FJSlQfGuINnCISLb23JOw/351l1eqZpY/Ed6V3XsUZkdtCnKVjgByrm96wv8e9K1NNi1WVkpSleolQfM/LGExcZOJVRlGktwjp+35ejXHpU5Vf5w5UGOiWzZZI7mMm5Qk2uGX1sPENR2uLgqBwV60AmncLiPGuAiKYph5kxEfaSxUD0OlmPqlwfTascPBlHvkv6e6v0BufmT8KtGPxbRw/ZZIQkiNdib5vMG/cElrbrbbW9RcZ1qek0zHO95tZoWbx38vuuy3SQaeF04ZvIFjrfoPyl5gVVyi1lB2UAad7DaptXhkx2F6CFU6sFwe56qsT5+mvlUNIaz8Kx6wYmCRwWVJASFtfQMdLkDtfftV80IEm4Hixg4N+XXyW4PM2n8TaQS0+72scLu9cy5x9lC4nFdYYl1fESEHMgdVtGzC1ipsBGBV74PzDBiheGQMRup8Lr8UNiPja1euKQyFoWjVWyOWIZso1jdAb5SfxeVZ2ucw2F82174nWMFcu4v7HZkwUccBSWYTO7tpGMjIFAGY9igNvNjXjlbkvFrj8FJMkCJASpyumdumrKTbdjmA+Arqn2GV/8AmykD9GEZB83JL/NSvwqGwcUUbkRqWljxDsQil3a6uoDyE6aSXBdhUjI48+f1Vn6mQgg+f1VprwYhmDWFwLA21AO4v8q0bYiTcrCvp95J9T4FPycU4OpAlBZmtKwBc3Ngq3+Wa+g0qtZ1SOLnPzDCLAZEWzMCQpCSuNmA1LAa+Yq0Y3HEykCy2umZRZmy+8M24UG9gO4OtVuEMeYpPGAtgMhY+K2HQ3yDTS+5t6VYMbhrOw2OYsp8wSSfjbMVI+B7iuVrHvZE4s75XX1G0uiB/wCtq8CVhbVjrsxMi+YJDG418rEedSmHx4Y52Lgr4SgBIBIvm8IuwI2J002BBqFbqHQBV9blrfAWF/mfrXzGSumExjRswyQkFwMzAgMTbUXZQb796x6DUyl+1xsfOqWd8QcQB3r5rW4nz7M2IeHAYf7T0h941yFB7gbfDU6kEAaVDYn2vSjwfZQkokAKszHTYrsCHzWG1qsvsywcacOjMdiXLM57khiuvlYAC1VT2w8OjjkgmjXLLKXzsCfF0xGF0va4vuPSuy4u27rXT0zNK7U/pjHxYBs2SObzwa+C6hisYkSF5WVFUXLMQAPmagoPaJgHcIMQtzpdldV/eZQPzquc4SLiOI4fDYmQR4eKLrS3bIGJuLX+gHezNatbjXHOGSxtBh8I07Wspw8WQqexD5c35EHvepGQ9Fmh0DC1u4OJIv3apo8yfn0V35j4xJBGpiwz4nMbMsZ2Fr3OhuDttXP/AGfc2/Zo2w3Qmkcz+FUX3A2VWDHcEEE7ee1Wj2Z4fFR4QpilZQrWiD6MFsLi24UHYH17WrU9l5zNxBv0sS39T/WvDZIKm0RwwzRkB20tyCc5x8vJR3MbJHzDhnlYKgjVizEBRlWa1ydvEKu/DuasLiHyQzxu36IOp+AO/wAq5/xXgJxfHzFO5dMoey6ZUC3WP08R1I/SJ0J09+03luDBwQTYZBDIsgUFLi/hZgd/eBUa7614HEWelq6SCGfwYnOO4sFVx1Oeq6diMQsalnYKqi5ZiAAPMk7VX19ouAL5ftC38yrhf3itret7VX+eMQMRisDhZZBHAydeZiwUEAEjU6D3SB6sD2rBxTj3CjGcPBhftBtYCCKxB8xIRmv+sL/OpF+cLLBoGlrS8OJOfdqgLrJP+l0lZAQGBBBFwRqCN7g1BtzzgxhziOqOmGKDRgzMLHKqkAk2IO2xvUL7LsLiooJUxCOkQYGESaML3Li24XY7DUm1Vv2b8sRYuWaeUZo4pD04z7t28V2GxsuXTv32pvJquq8booWGUyOsMrI63ePX7ZXTOFcbjxGGXEJmCMCRmFj4SQbi57g1GcIj6s5du12PxO3+/SpLjb5YSB3IX5b/ANK88Bw+WPMd2N/lsP8AX51ydSDqNdHEeGDcf4WVpDY3PbizQUnSlK7ixJSlKIlKUoiheZeVosbHZvDIt+nIBqvoR+JT3X6WNiOLCQZitwSCdRswBsGW+6ncd9RcCuyc88RaDAzMl7sAmYA+AOcrOT2spJue9q408QIttba2hHw8qvitdz2Xv2uN47K3cAhwn2ZmlKF0OYkqxKZ7Kot/1NRfuLn51UZ1AdQDcAsb6i9hlvY/4qK5FgTcnQBQSW/ZGt/hf5VsLwyViD0yO12KCwNrnLmudhobfKsscbdNI975CdxuiRj0+v8A7k9Elsdku56K0+zfKk8szhrIgQMEZgC7ZmuVBy6RrqdNd66dh8Uki5o2V181IYfUVUeRcXhoI+iHcSSPmPVUJmYhVAUhmXZRZcxO9WfEcJidsxWz/poSj/DOpDW9L1YXh5sL5vVSeJK5y3K89QXy3F7XtfW217eVaH2WdPclEg/RmGvwEiAW+JVjUPy3jJ5cRO0qrHZ2UhSHusbPHGMxIIQkM2ie9n1GorxZlaaUpRFSOIcqT/2zFi4rdJltI2YAr920Z0Op0sRodd6tc+ABVECjIDc3vcaHUHfMWPvXvvW5SobBnzV8s7pQ3d/xFD0Cizw5bSWViVvlBZvF4QRre+5tv2rZGAXSwyqVysn4CCDoV2B13Hzv226V42Njf2ivgqi4lUD+4c+GcycLxWRSTeKQ5k00IvYg221Fx51WuaOC4r7Xgvtk6yyzSBQqDwooeMaaAalj2/Duasn9y8bgZHbh06mNzcxTdj8bEE+vhPnetngXJ+JfGLjOISI8iC0aJ7q72OwAtckAX1NydKqLbxX9L6OPVCMmUyNdg1j3zjAOPra1/aHye8sqYyJeuYwoeA38SqSfDbXvqBr5eR2uDe0bh6xhf/DFd4zGwynuPApH8j6Vda1MVwiGU3khjc+borH6kVbsINtXKbq2vjEU4JDeCDX8EH7qP4JzjhsZI8cDlmRcx8LKLXtcZgO5H1rQ5B4BLhExImUAvOzrYg3WwAOm21WLCcPiiuIo0jvvkVVv9BUZzBzKMMLdN2Y2yrY+MaXykd9bEbjexA1OIaNzuiofO1jXMjFNNc5OPkongnBpf7YxuJkQqmVUjJ2YEJqvwCa+pqR525Y+34bphgrqwdCfduAQQba2IY/lVe/vLiWzJEJFRCSjspLvqI+ldhYkZ8121BUAlrHN9xPMzJIrDwwAlIncsSoGZS/i952KkB3uBrtZi8A5paeyrd7Qd4jZBgtAA+ApY+b+QpZIMNIrdeXDRIjRkWEoTU2sQb+l7kbEHfb4F7QsBHH0yn2Rl0aMxsACN9VXX9oA1mh9o6NMoKZISDd3YA3Hpso33NyQQBe17I2ChxKh3hR77dWME27GzC4B3rxpa42wrUzXsmj8OYEgcUaq/KqKj+F864XFStDh5C7hSw8DqNLDdgO5FRnss4XJBg3E0bRu0rEhwQbZUUGx7aGrThOGRRX6UUcd98iKt/oK2atDTdlQfOwMdHEDtNcmzi/TuoTi/FGV8gAIFr5he/epoV4aBSQSoJGxIF/rWSs0EMjJHve6wTgdhlUPc0tAA4SlKVsVSUpSiJSlKItPi2IKxHKAXeyIDqCz+EXHdRe59AaovMPs+hw6mVZHWNQo6YALMxsqhHa4TMTrdWA1IsNBdV+9xJP4YBYesji5P7MZAv8A+q3lVW574+hmhwtmEgbqG4GUr05QpBv530/V+F4veWNLgr4Hva8bTVqp4fCJh10BaR9L/iY6nKCdkH0AF998+WX9KMemRm/izi/xsPhXvpHqZjsFsPiTdvyVfzpPilRWJPuqXIGrWFyTlGp2rglxcbOSup6r5GxcMrrY7EalSNwQbC4/MEfAncbnqeFGWYgxwMpMt3EmVRnCkKT1GZbi7AL4STcBiulhscjxLKD4GUMC3h0OovfaqrieOp9qaTNZLiO5AK7WEgHdc17nQgBWXMAwrXoyQ8jos2pbbLXZ+F86wzZAcyyM5TKUk0IKixJUC4zpcC9i/lrU1hcGsYIHcu1za/jdnI+F2NUj2bcGMZd7IyKBGpyxgoyWUhMl8oK2zgnNmFiSQTV+rqrmpSlKIlKUoiUpSiJSlKIlKUoiUpSiJXlowdwD8da9Uoi+FQdxX2lKIlKUoiUpSiJSlKIlKUoiVC8b5k+zFrQvNYLpF4muxsoINgtyQBrc32qarHLh1YoWFyhzL6GxW/0Y/WiKP5enjeBcjhyfE51U5n8bEqbMty1wCBoR2rlfN5/4s2e6wrnzkI8lsyR6uAWBHQVSCm7WPvg12HD4JI7ZVAsuUHuFGoW51sPLaqHxzkg4jFFys8ovJ4pXVekTrGYyPeUHUDK1hoRmocoMKp8P5ohkjzMwTsSfdva+jef6p133tesLcWwxmaWICSdVEQysM0gLk5I1v4zcX0GoIsdasPD/AGWLLjTJiEfotHmsTkdX8KC5XctZpCBYKXsQTqbdyRySnDUmRWz9STMGIswUKAim25Hi175joNqwfoxuxwugdQ3ZzbvTH36ei53zByxxCeBGjgYJIEV4zYyK2YMrW3CZrBiQD4QSALmr1wz2YYSEqOlHKmVQyzxpKSVBGdWOxJNyDcfohauFK1RxNj4WeTUPewMPH3WDA4COCNY4Y0jRfdVFCqPgALVnpSrVnSlKURKUpREpSlESlKURKUpREpSlESlKURKUpREpSlESlKURKUpREpSlESlKURKUpREpSlESlKURKUpREpSlESlKURKUpREpSlESlKURKUpREpSlESlKURKUpREpSlESlKUR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data:image/jpeg;base64,/9j/4AAQSkZJRgABAQAAAQABAAD/2wCEAAkGBhQREBIUEhQWFRUVGBgYFhgVGBcXFxgfFxkXFxcYGxccGyYgGhslGRceIS8gIycpLC0sFx8xNjAqNSYtLioBCQoKDgwOGg8PGjIlHyUqKy4sLi0qLCwsLDQqLCwpNTQuLzQxLDQpLC42Li0sLzQsLyosLCwyLCwsLiwsLCwsLP/AABEIAMEBBQMBIgACEQEDEQH/xAAcAAEAAgMBAQEAAAAAAAAAAAAABQYDBAcCAQj/xABFEAACAQIEBAMFBAcGBAcBAAABAgMAEQQSITEFBhNBIlFhBzJxgZEUI0KhUmKCkqKxwRUWcrLR8CQzQ6M0U2ODwtLiF//EABsBAQADAQEBAQAAAAAAAAAAAAACAwQFAQYH/8QAMREAAQQBAwIDBwQCAwAAAAAAAQACAxEhBBIxQVETYXEFIoGRobHwFDLB0QbhQlPx/9oADAMBAAIRAxEAPwDuNKVpcU4zDhlzTypGDtmIBPoo3Y+gvTlFs4nErGjPIyoqi7MxAUDzJOgqh8X9sMEbZcPG01vxE9JPkSCx/dA9arvO3F5+JyAYZHOGjOnbO2l3ZTqAAwCg6i97C+kJ/ciYSFHlw0ZAuc023obKbH41s07dNVyvz2/tY536i6iZ8f6Vwg9sEpVnOBJjU2Z0kcqvoW6WW+vcjcVP8F9p+DxBCszQOdAJgACfRwSv1IJ8qqcnB8cmHGHbE4GOEoYwL2zKRZtWj1JvcnzN+9Q3/wDOZSRkmhlU6ZozmA01ucwt5VRFJE4PM1Nz7u0udjzxz6KRGoBAYN3e6HyXc6VzvgB4tFh1SHoSpHdB1riTwNlyXVwLjax7Dc6Xu8ONZMOJcSFiZUzSgNmVLC7eK2oH+71UMiwtXWlz3hPtH4hI09sCMQsUjK3SJVlsSAtvEWOh1tVu5Y52hxxZFDRTJ78MoyuLbkDuL/MXFwL1TvZ5zLhYpuJtJPGiyYgvHnYLmUtIQQDYnQjt3r1jeLR8Q4zgmwALGAkzzAFVKG3hJI1FswBO+ewvW18YJI21jn4LW9gJIqvNWXlrnB8Vj8dhmRVTDtZGF8xsxQ5r6bi+lretWuuZ8jeDjvFUP4szf9wN/KQVO8y89PDiRhcJh2xOIyhmANlQHbMbHW1jrYDMNdaqfHb6b2H2Vb47dTewVvpXHeYvadxKEPHJhxhnupVspYgdxdsyPe2421+V14rzt9iweCmnQydYRiRksFUsmdmA79yF723rwwPFea8MLhXmrbStTiHFEhgedj4EQuSO4Avp8e3xqsezHiuKxWHlnxT5leQ9IZVGUDRrEAXXNoL/AKB86rDCWlyrDTtLlcqUpUFFKUpREpSlESlKURKUpREpSlESlKURKUpREpSlEXmV8qk66AnTfTyr848W45Ji5ziJSbtY6H3FvcIt9AAPqdTua/SFQ8fJ+DWUyjDRZ73vlGh3zAbA37gXrVpp2wkki8LNqIXSgAGsqscjYaFsJeIMy9STL17Ft7jMBdRcEHwjYisn9h9boyRERdORpOnqBFMfDKcqkB/Fc5TYEkm5DWqzcQ4c4cyw2JIAdCbB7bEN+FwNLnQiwNrArDYrEoj5up9mkbRlnXKj5R3uQrMBpmjfYAEkAAc+S7JW1lUAtbifKKPF04gI1KIjZSY2PSOaNuoik5gSbgghr9rCt/A4dA8iEB30eV8osWfZbakWQCwubLk1N7nVm40tjmxeHRRuYiHew3sSxA/cat/B8PZ1yRq8MWpZ2zCV7nxZQfGCTvI9m8hchhAZ4UiaTl3hf3006kKjOyqqrbNYRxlmN7MA0TZdB7xNzerBNCrqyuAysCGBFwQdCCDuCKQwhFVVAVVACgaAAaAAeVq91oGFVa5RyDynhMVNxAywq6x4lliF2CquZ9AAQLWtvXTsBw2KBMkMaRr5IoUfGw71p8v8txYJZFhzfeSNIxY5jdrd/IAVK1dLIXu5wrJH7j5Lm8K9Hmh+wngv/Av9YTXr2WT2xPEkn/8AF9YtITuygkaDyDX27OvpV1m5egfFR4pk++jUorXbQG4929joza2/EaiOZeQIsXKJ0kkw+IGnVhNibaDMO5tpcEG2moqzxGuG09gPkp+I0ij2H0Wp7WsVEvDJFkIzOUEQ7lg6sSPgoNz5fGtLhXBzxDl6KIkF+memT2aJ2EYv20UKfQms2H9k8LOXxc8+KexA6jEAXHxJ03GtvSrJyxy6mAwywRs7qpY3e1/EbnYAW1oXtawBpyDaFzWtAac3a5L/AHlmxuCwvC1DLOZBFISNki92/wALeIf+ifOuxYGCLCxQwKVRVARASATbT5k7n1NUDknhv27ieJ4kQUjSRkhCgLnOUoWbz8JBP6zfq2qy8b4MZcfhyMxsAz6eFVRrizeZOlvnVOulLAAwdRY8z/Su2se/YTQok+vKtFKUqCwpSlKIlKUoiUpSiJSlKIlKUoiUpSiJSlKIlKUoiVixOJWNC7kKo3JpicQI0ZyGIUEkKrMxt5KoJY+gFUXmvmLJGk7zJHlY+Dwl4RkcqwDXBlLhULFWC57KN2aLnbWl3ZF5xuPR5pGlZoy8uSNHkZSbJGoAQPa5OuUajNrY3rHh4R12K38ChdydXs7bnsoT941kXgKSoxjFhOnilZg8lzYqxe5LMrC41IBC2sBrh4EWMN3/AOYWfqbGzhyrLcAA5cuW9hoor8/1Wp8Uve1xongni/LjoR8l14QMNrovk/EXCSnpqUQuGBkIJC7+HpkarqBf8QrNwh5I4wqTSqYyYz4sw8BsDkkzKLrZtAPer1Lw9WYklgCVLKCMrFbWJFr9gNCLgAG4FZuH8NMmJdRIUzoHFlVrlCEc67eEx/Q00hke8R6c7XHzI46ff6KyWgNzxYVj5b4k00TF2VmV3Xw2Bshy+IAmxuD5dtKkMVjUjy52C5iQCdtFZySdgAqE3PlWnheXYVjRGRZCt/G6rmJJLMb20JJJ0qH41y+WxEPSaQiJXk6ZkLKxzIosJcyhgLlbi1/LRl+/jDgwBxs0LXFdRJpWWXFKsZkJ8AUvca6AXuPPSsXC+JJiIlkjvla+4sdCQdPiKyvh80ZRiWupVibAm4sTpp9Krns/lIhlhb3opGB+f/6DVpawGJzuoI+RVDnkStb0IPzCtNKxYrFLEjO5sqgsT6DWqpheIY/GXkgKQRXOTOLlrfFWv8bAfGkcJeCbAHcpJMGECiT2CuFKq/CeY5UnGGxigOfcdfde+3pr2ItrpYGpLjvMaYXKCGd391E1J/0FemB4cGgXfFdV42dhaXXVc30Uqqgbf7vX2qRj/aBJHmU4YxsV8PUJvfzKlRcfA1O8O4lLNgOqcolMbkWGlxmCmxv5DSpP00jGhzuprlRZqo3uLW8gXwpqlUHh3HcZjUSKI5CB99NYDcm1rDTS22pN9hUnzRxqbBLhQrhu0mYC75Qtz6XudR3IqR0jw8R2N2cfndRGrYWGSjtxn87K10qnPzXjCplTCWiGt2uTbz7G1u4Bqe5f44uLh6ijKQcrLe9iLHfuLG96rfp3sbuP3BVkeoY920fYhSdKUqhXpSlKIlKUoiUpSiJSlKIlKUoiUpSiJUdzDwhcXhZ4GtaVGW52BI8LfJrH5VI0oi5v/fOGKKNET7wgAxgEZXIuyWAuzBiRZRqb6isfBRMZJ5JVCrKyuq6Ag5Qj+EE2BCqdTmvmv5m543laBgSi9Ji5lZoggZ2Ie+YspuLuT8da5AOMzsIiZpPEBexC/gLfhA71wWf4zJNuZpi3pZcTeT0oFey+04tJTpb61VdB6hdCr4k3SlhkOgVwG7eGT7tvkMwb9iuezSuwIMkhuCNZJD/8qlORXT7Zhy6KwkUr4wGsWXOp175kAv8ArVrj/wAP1GlcJ3Sj3c0Ac1z2WZv+RQ6giNrDnGa/2uy0pSumtCVUOWJMuP4gt7Atf+Jv/tVvqs47kGGaZ5GeTxnMQMtgTvuprTA5gDmvNWPXrazTteS1zBdH06UtjnGUNgZwpubLfLr+Nb7drVDcF+2YqFBHImHhUBBkGZzlFj8D813qb4LyhDhZDJGXLFSviItYkE6BR5VqYnlJ45GkwUxhLashF4z8tbfAg+lqvZJG1pjB62CR/GfnlZ5I5HOEhHSiAf5x8sLJgOSo0lWWSSSaRTcFzpcbG2+/rWpwmTNxXE9X30W0QOwXS9vWxB/aash4dxNtDiIlHmqi/wBOn/pW/wAb5ZGIZJEcxTJtIvf0Iv8A17nem/JEjwbFWOn0+y92YBjYRRuj1+v3WxzIiHCz9S1sjansbeG3rmtVe5axLf2TPc2yCYKfLw5v5sa2X5PmmI+1YppEBvlVcoP9Pna/rW/wnlZYYZ4S7MkpbtYqCMtr3Nzbv6bV4HRsj2brNg8Gl6WyPk37aFEci1g5Bw+XBKf02dv4so/Ja1/aQg+yKSBcOAD3Fw19fl+VWHhnD1giSJCSq3sWtfUkm9gO5rBxvgiYuMJIWADBvCQDoCO4PYmq2zD9R4h4u1Y6E/p/DHNUtqA3iX1QfyqpezNx0px3DKSPQrYfmDVyRAAANgLD5Vp8P4LFA0jRLlMhu2pI7nQdhcnQedQbK0RvaetV8FN0RMjHjpd/ELepSlZ1oSlKURKUpREpSlESlKURKUpREpSlESlKUReJj4W+B/lX5+w6sRESFAAB0Yk+5bbKPPzr9AYj3G+B/lXBcP7if4V/kK7nscW5/wAP5Xz3tw01nx/hZK8YQmFkdWY9JlcDw/8ATYOB7t+1t6+9Ns2a/gGVSP1nzsp+kLfWvVd0hsoLfh9F860vhLXDyI+BXeI3DAEagi4PmDtXqoLkfGdTAQeaL0z/AO0TGCfiFB+dTtfEOaWktPRfoLXBzQ4dVo4riyxSokgKh7BJDbIWJI6ZP4WOlr6NewN9KguLc3eDNhyc8TETRuqnpnTwyjODHpcrJfp6atYg1L8xYB54WjVUdGBEiOzRlh2yyLfKQRsVIO2lc74jy9IGBlzo6CyTSB0mUdh9ohUq2n6c1tPdQaCKkrhgufoTYTgxMdt3U37jwhwP1mQKexO9ZeJe0PAQIrvioyGNlyHPc3sfdvt38rGqDyrwFpDK0shkgzFQmoWRh75kXMVex00uGN9SBrap8CBcxJEHawJdL3AFgPCQTYWAF7VS6UA0rWxki1s4b2q8Pdwgntc2uylVvnKWu1u9jtoDc2AJFurmXFuWYJY0M+ESVl0IgspAFyCtypI2OUG9/Pvn5YOIwLX6vVwGUZY2DdaMWXxi6jQAEmPSwJsMwsfWygrwxkLo1KwYPGxzIHidZEOzIwZT8xpWerVWlKjuYOLfZsO8oGZhZUB0BZyFQE9hmIufK9VbmRMdhokmfGZo1ePqqkaxkAuoOQi5I1tY7ipBtrTDpzLWQLNC7z+fBXqlUw4bES8RxcS4uSKMLFIAmVj4lK2BYeAXUkgb3Fab8dnfABJJbMcZ9lkmWyHJmsX00UkaX9a92K0aMmqcOnfG4X+UrZxfjYw8mGTKW68vTBBtl0Jv67bVJ1z7jvLUeExOBlhdgGxESGJnZrkkjOMzE3AJB/xDbv0GvCBQpVzxsaxhYbsHy6/FKUpUVlSlKURKUpREpSlESlKURKUpREpSlEWLFe4/+E/yrgkEgyJqPdXuPIV3jGYkoBaN5Cey5fzLEAD51FRcBzPGzQ4eJUYtkRAzNdGQXbKoAGe9gDqBrW/R6z9KXHbd11pc7XaH9WGjdVX0vlc74XghJw/HyCx6bQNe+3TLM/8A25GqMw+DkkKiON3zGy5UYgmxa2a2XZSd+1dvMYRDkQbE5Vyi+m2thr61pJgpJHR5mChGzLHHrrYi7SEXbQ7KF31zVcz2nIwuLQMm89FQ/wBkRyBgc4+6Kx1+6h/Z/wALnw8Uqzx5Azh0BZSdVCt7pIHug79zVqpULwrhMMkQkeGNmkZ3uyKSc7sw1I8iK5sjzI4vPJXUijEbAwcDC9cw4yZFHQQyNuFUMCSpBA6hGQA2ykMV0JIOlZOXZpXw8bS21RLakt7viLttmJ3AGmoua3cLgY4gRGiJffIoW/0FauGPSmeM+7JeVPQ3HVX94h//AHG8qgrFW54C64hL5WMk4v5FndlP7rKfhasmExXUXNax2Ze6sPeU/D8xYjQit7jOGyuZo/GrAdVV8TCwsJABqdLKwGtlUjYgxrYdZLSRvYsBZ4yCGHa+6uPK4NuxF6xyNo5WthsLarwZxnC38Vi1vQEC58tfPex8jWv9nlO8qj1WKzfVnZf4a+rGIhZAXkkOgJu8jW7nyA3Oyi+wqulK1T8NBNFiJfsssyMHdQEZZAwRmsuTKSxVbfd2ZgNfApubpyZzJiJ5WixGjItzmRQx1AucsgKb+60Y30Jsa+Yn2aRSJcyMJjqz2BUtcubpYHLnYkAEHUa6CsvBIpsEz/ayTHlAEokkdd7AFHkOViSAAkYGwua3jAysZycKycR4ek8TxSC6OLEf1B7EHUH0qv4zkczp058XPIijwD7tbG1gzELdyPWrHgsWJY0kW+VwGFxY2Oo0+FRvH+a4MGB1CS5Fwi6sR572A9SaGQMFk0FYyd8PBr+P6WzhuDok8kwLF5FRGudLJe1hbfXWsa8t4fJPH0wUncvIpJILNa5Gvh1F9LWNV7De06IsBLDJGrbOfEPjawNvherjDMHUMpBVgCCNQQdQQaiyZsn7SoCdxyHdvpx8lCwclYVWVumzMhUo0kkjlchuoUsxsARtse9TtKVYSSvXyPf+4k+qUpSvFBKUpREpSlESlKURKUpREpSlESlKURKUpREpSlEXHPaRzfiY+IukE8kaxJGpCHQsR1CSDoTZwP2a2fZbzNi58WsEkxaGOFjlKx7LkRRmChvxDv2qicw4/r4vEy9nlcj/AA5iE/hAq+exHCXlxcvksaD9ouzf5VrCx7nS1eFWJGn3QM2c3iu1LrNU3n9SWh6gHRAY6+4H0AzX0HhLWvpq3e1XKonmLjQw8WljI91jU7X7s36qjU/IbsKu1LQ6JwcaFc9lM8Lmrxxu1kCBV1d1sN9kDDzG+vum34q3Yo8hvGzR31OQgA+pQgqT62vVX58jIgjsTYyEuf0mYE5jbS5OY/OoPl/imJaaCNHYqpAy/hyg3a48rd/hbtXy8cLzH4kb6Avy/LXRg9mul0/jteBzz5ea6Hh+I4h4wTNZtQbRx7qSrfh2uDVt5d4nhgpYKRN7sgOeaXsRYgFjGdxYAegIIEFy/wAutiOtaUIFk26eY2dVe+bOB7xbt2q68H4MmGQqpZixzMzWuxsB2AAFgBYAfW5PY9nDUE73kbSLHdc0OceSn9qMfcglYeZCxj6Owb+GqpjsU3EJ5cN4SNY2UFmWLKCXmJst3zOEUDuja7lb1WthuHRxvI6KA0pBc92sLD4d9B3JO5NdV7N4pTC1+I4pMHhXYCywpZV+ACov1sKq/JfLnXvjcV95JISyBtQNbZrfLQbAAfKwc44NpcDOiC7ZQwA3ORg9h62WtbkbjEc2EiRSM8Sqjr3GUWDW8iBe9UPAdMA7irHqqjl+VL8T4fFPGyTKGQ730t6g9j6isfD8Vh1CQxSR+EWVFdSQFHle50qvcT5BOInkkmxLmMm6oB7o8gWJAA9BUJyrwuMcVb7MS0MKtdiQbkrk0IAFszG3+E1F0r2vHu8mucrwuIPClZ/aIUbERtDeVJTHEiknNqRcm3mNhqcwHrUhHzS2Gw6vxDKkrE5Y4xdiultLm1r63Pl3qJ5Lwol4jjpnUFkdgp8izuDb1yra/qfOhhSbjki4gBgqDpK2qkhUI0Oh3c287+VVNkk2h18mh/ZUQXVdr63tP8WZcM5gBCl763PwBUH0zfOp3i3N0cGGixAVpI5GAGWwtcEkm/cZSLeelbPMEcK4OZZCqRlGGwABINrDub2sB3qp8sYM4vhEsJXVWbpnzItIP4yRUy6VrizdZIJGF7bgatXt8WgjMhYBAubMdrWve/lasfD+JxYhM8Lh1va47HQ2I3BsdjXN5uONNwvD4Zb9R5RCR3shBX/Mg+Rrf5cxowA4lETfonOl/wAV7qv18H71ejVW4dqz8rQSZ8lPcN5lkn4jNAir0YlIZtc2YEDe9veuLW/CTVlqq+zrhZjwvVb35znJO9tQv11b9qrVV8BcWbndcqbLqylKUq5TSlKURKUpRFo43HskiJHH1CVZiM2UgKVGlxYsS2gJUaHXSo3jvOMeFw8krKwdBpFJ92zkkKArWIbU6lMwFS0WFImkkNvEqKoHYLmJv6lnPyUVB+0DlubHYURQuinqK7Z8wDBQ1hcA28RB2Pu1466wvDxhQGC9teHb/mwTIfNcki/zU/lU9g/aXw+S3/EKhP8A5qvH+bKB+dcf4nyHjsPfPh3YfpRfer8fBcj5gVA9z5jfzHx8qxePI39wWfxXDkL9OYPiUUwvFIkg80ZWH5E1rcx8R+z4PES3sY4nYfEKcv8AFavzWBrfv59/rW83G8QYzEZ5jG1gUaR2U2II8JJG4qQ1Q6he+OOy0VWwA8tPpXZ/YxhMuBke3/Mmb6IqJ/mDVxlAWNlBY+S62+J2HzIroPL/ADfiIMNh8LCqRkNZnPjYmSUk2Fgq+/bZvlXmljcSXUrdLppZLcG479F13HY5IY3kkYKiC7E/71PYDuTXO8ZjmnkaV9C2ijcIo2UHYnuT3J8gLdKZQRYi4PY1wv2ucQEXEFjw1ounGufpfd3ZyW8WW1/Dl38zUtVopNYBGx1d8cq6OF0ztjVMcZ4aMRC8ZNr2sfIg3B/35144PwSPDLZBqfeY+83+g9KoOH5xxSf9XN6Oqt+dr/nU/wAv84TYieKAxxlpXCAgsgF+596uPL7D10bC1tFvOD/dLS/TaqOIxg+7yaK6VyZPlxMi/wDmRg/OJrfyl/KrrVK4VwPExYqFmjGUFgzI6kBWRh3yt72U6L2r7zxz1JhJUw8EWeZ1DAkEjUkAKi6u11Plb1rp6APi04bKKItUabTyTuEbBlXMm29RD834QSrF9ojLsQoAbNqdACRcA38zXJuIRY7E4uDD42V0M+UhTbKoYsATEpC38J0OtXngPs1wcMlyzzSxFWIY5Qp95TkUC407kjQjsa1B7nHAXTk0MGnaDNJZIsBov6q8VUuL+z9XlM2GlbDyEknLfLc7kWIK39Db0qzx4pSmc6AXvftlJBv9KyI9wD566ix+h2qT2MkFOXGc0HlUl+SMZKMs+OYp3AzG/wAQSB9b1Z+CcCiwkeSIb6sx1Zj5k/02FSNKiyFjDY5+a8DAMqD5b5dOFbEkuG60hcWFrC7Gx9fFWLmnlJcXldW6cye648r3ANtdDqCNRVhpXvhM2bKwm0VSpEHs/lldWxuJaULsoLf5jt8hf1q5YbDLGioihVUWAGgFe5JAoJY2ABJJ2AGpNa/DeJx4iMSQuHQ3swvbQ2O/qKMiZHxz9VJsdDcBjuq3heRcnEDicy9PMXVLG+Zhr6WDEn6Vh5t5GfFYgSwuqh1Cyhiw90ixFgb6AaH9EVaZeKxJKkLSIJXF1QkBmAvqB8j9D5Vt1A6eMtLa62omKhRHOVTubuG4/q4AcPbJFG1pgGVRlBQDMD7yhQ2gvvttXvjOD4g3FcK8DWwar96My2vdy2ZDqSRlAIvb0q3Uq7atDZiABQwCOO/5hVGHB8Q/tl5C/wDwPTsq5lK3yKLZPeDZ7m/l37VbqUr0ClB791Y4FJSlQfGuINnCISLb23JOw/351l1eqZpY/Ed6V3XsUZkdtCnKVjgByrm96wv8e9K1NNi1WVkpSleolQfM/LGExcZOJVRlGktwjp+35ejXHpU5Vf5w5UGOiWzZZI7mMm5Qk2uGX1sPENR2uLgqBwV60AmncLiPGuAiKYph5kxEfaSxUD0OlmPqlwfTascPBlHvkv6e6v0BufmT8KtGPxbRw/ZZIQkiNdib5vMG/cElrbrbbW9RcZ1qek0zHO95tZoWbx38vuuy3SQaeF04ZvIFjrfoPyl5gVVyi1lB2UAad7DaptXhkx2F6CFU6sFwe56qsT5+mvlUNIaz8Kx6wYmCRwWVJASFtfQMdLkDtfftV80IEm4Hixg4N+XXyW4PM2n8TaQS0+72scLu9cy5x9lC4nFdYYl1fESEHMgdVtGzC1ipsBGBV74PzDBiheGQMRup8Lr8UNiPja1euKQyFoWjVWyOWIZso1jdAb5SfxeVZ2ucw2F82174nWMFcu4v7HZkwUccBSWYTO7tpGMjIFAGY9igNvNjXjlbkvFrj8FJMkCJASpyumdumrKTbdjmA+Arqn2GV/8AmykD9GEZB83JL/NSvwqGwcUUbkRqWljxDsQil3a6uoDyE6aSXBdhUjI48+f1Vn6mQgg+f1VprwYhmDWFwLA21AO4v8q0bYiTcrCvp95J9T4FPycU4OpAlBZmtKwBc3Ngq3+Wa+g0qtZ1SOLnPzDCLAZEWzMCQpCSuNmA1LAa+Yq0Y3HEykCy2umZRZmy+8M24UG9gO4OtVuEMeYpPGAtgMhY+K2HQ3yDTS+5t6VYMbhrOw2OYsp8wSSfjbMVI+B7iuVrHvZE4s75XX1G0uiB/wCtq8CVhbVjrsxMi+YJDG418rEedSmHx4Y52Lgr4SgBIBIvm8IuwI2J002BBqFbqHQBV9blrfAWF/mfrXzGSumExjRswyQkFwMzAgMTbUXZQb796x6DUyl+1xsfOqWd8QcQB3r5rW4nz7M2IeHAYf7T0h941yFB7gbfDU6kEAaVDYn2vSjwfZQkokAKszHTYrsCHzWG1qsvsywcacOjMdiXLM57khiuvlYAC1VT2w8OjjkgmjXLLKXzsCfF0xGF0va4vuPSuy4u27rXT0zNK7U/pjHxYBs2SObzwa+C6hisYkSF5WVFUXLMQAPmagoPaJgHcIMQtzpdldV/eZQPzquc4SLiOI4fDYmQR4eKLrS3bIGJuLX+gHezNatbjXHOGSxtBh8I07Wspw8WQqexD5c35EHvepGQ9Fmh0DC1u4OJIv3apo8yfn0V35j4xJBGpiwz4nMbMsZ2Fr3OhuDttXP/AGfc2/Zo2w3Qmkcz+FUX3A2VWDHcEEE7ee1Wj2Z4fFR4QpilZQrWiD6MFsLi24UHYH17WrU9l5zNxBv0sS39T/WvDZIKm0RwwzRkB20tyCc5x8vJR3MbJHzDhnlYKgjVizEBRlWa1ydvEKu/DuasLiHyQzxu36IOp+AO/wAq5/xXgJxfHzFO5dMoey6ZUC3WP08R1I/SJ0J09+03luDBwQTYZBDIsgUFLi/hZgd/eBUa7614HEWelq6SCGfwYnOO4sFVx1Oeq6diMQsalnYKqi5ZiAAPMk7VX19ouAL5ftC38yrhf3itret7VX+eMQMRisDhZZBHAydeZiwUEAEjU6D3SB6sD2rBxTj3CjGcPBhftBtYCCKxB8xIRmv+sL/OpF+cLLBoGlrS8OJOfdqgLrJP+l0lZAQGBBBFwRqCN7g1BtzzgxhziOqOmGKDRgzMLHKqkAk2IO2xvUL7LsLiooJUxCOkQYGESaML3Li24XY7DUm1Vv2b8sRYuWaeUZo4pD04z7t28V2GxsuXTv32pvJquq8booWGUyOsMrI63ePX7ZXTOFcbjxGGXEJmCMCRmFj4SQbi57g1GcIj6s5du12PxO3+/SpLjb5YSB3IX5b/ANK88Bw+WPMd2N/lsP8AX51ydSDqNdHEeGDcf4WVpDY3PbizQUnSlK7ixJSlKIlKUoiheZeVosbHZvDIt+nIBqvoR+JT3X6WNiOLCQZitwSCdRswBsGW+6ncd9RcCuyc88RaDAzMl7sAmYA+AOcrOT2spJue9q408QIttba2hHw8qvitdz2Xv2uN47K3cAhwn2ZmlKF0OYkqxKZ7Kot/1NRfuLn51UZ1AdQDcAsb6i9hlvY/4qK5FgTcnQBQSW/ZGt/hf5VsLwyViD0yO12KCwNrnLmudhobfKsscbdNI975CdxuiRj0+v8A7k9Elsdku56K0+zfKk8szhrIgQMEZgC7ZmuVBy6RrqdNd66dh8Uki5o2V181IYfUVUeRcXhoI+iHcSSPmPVUJmYhVAUhmXZRZcxO9WfEcJidsxWz/poSj/DOpDW9L1YXh5sL5vVSeJK5y3K89QXy3F7XtfW217eVaH2WdPclEg/RmGvwEiAW+JVjUPy3jJ5cRO0qrHZ2UhSHusbPHGMxIIQkM2ie9n1GorxZlaaUpRFSOIcqT/2zFi4rdJltI2YAr920Z0Op0sRodd6tc+ABVECjIDc3vcaHUHfMWPvXvvW5SobBnzV8s7pQ3d/xFD0Cizw5bSWViVvlBZvF4QRre+5tv2rZGAXSwyqVysn4CCDoV2B13Hzv226V42Njf2ivgqi4lUD+4c+GcycLxWRSTeKQ5k00IvYg221Fx51WuaOC4r7Xgvtk6yyzSBQqDwooeMaaAalj2/Duasn9y8bgZHbh06mNzcxTdj8bEE+vhPnetngXJ+JfGLjOISI8iC0aJ7q72OwAtckAX1NydKqLbxX9L6OPVCMmUyNdg1j3zjAOPra1/aHye8sqYyJeuYwoeA38SqSfDbXvqBr5eR2uDe0bh6xhf/DFd4zGwynuPApH8j6Vda1MVwiGU3khjc+borH6kVbsINtXKbq2vjEU4JDeCDX8EH7qP4JzjhsZI8cDlmRcx8LKLXtcZgO5H1rQ5B4BLhExImUAvOzrYg3WwAOm21WLCcPiiuIo0jvvkVVv9BUZzBzKMMLdN2Y2yrY+MaXykd9bEbjexA1OIaNzuiofO1jXMjFNNc5OPkongnBpf7YxuJkQqmVUjJ2YEJqvwCa+pqR525Y+34bphgrqwdCfduAQQba2IY/lVe/vLiWzJEJFRCSjspLvqI+ldhYkZ8121BUAlrHN9xPMzJIrDwwAlIncsSoGZS/i952KkB3uBrtZi8A5paeyrd7Qd4jZBgtAA+ApY+b+QpZIMNIrdeXDRIjRkWEoTU2sQb+l7kbEHfb4F7QsBHH0yn2Rl0aMxsACN9VXX9oA1mh9o6NMoKZISDd3YA3Hpso33NyQQBe17I2ChxKh3hR77dWME27GzC4B3rxpa42wrUzXsmj8OYEgcUaq/KqKj+F864XFStDh5C7hSw8DqNLDdgO5FRnss4XJBg3E0bRu0rEhwQbZUUGx7aGrThOGRRX6UUcd98iKt/oK2atDTdlQfOwMdHEDtNcmzi/TuoTi/FGV8gAIFr5he/epoV4aBSQSoJGxIF/rWSs0EMjJHve6wTgdhlUPc0tAA4SlKVsVSUpSiJSlKItPi2IKxHKAXeyIDqCz+EXHdRe59AaovMPs+hw6mVZHWNQo6YALMxsqhHa4TMTrdWA1IsNBdV+9xJP4YBYesji5P7MZAv8A+q3lVW574+hmhwtmEgbqG4GUr05QpBv530/V+F4veWNLgr4Hva8bTVqp4fCJh10BaR9L/iY6nKCdkH0AF998+WX9KMemRm/izi/xsPhXvpHqZjsFsPiTdvyVfzpPilRWJPuqXIGrWFyTlGp2rglxcbOSup6r5GxcMrrY7EalSNwQbC4/MEfAncbnqeFGWYgxwMpMt3EmVRnCkKT1GZbi7AL4STcBiulhscjxLKD4GUMC3h0OovfaqrieOp9qaTNZLiO5AK7WEgHdc17nQgBWXMAwrXoyQ8jos2pbbLXZ+F86wzZAcyyM5TKUk0IKixJUC4zpcC9i/lrU1hcGsYIHcu1za/jdnI+F2NUj2bcGMZd7IyKBGpyxgoyWUhMl8oK2zgnNmFiSQTV+rqrmpSlKIlKUoiUpSiJSlKIlKUoiUpSiJXlowdwD8da9Uoi+FQdxX2lKIlKUoiUpSiJSlKIlKUoiVC8b5k+zFrQvNYLpF4muxsoINgtyQBrc32qarHLh1YoWFyhzL6GxW/0Y/WiKP5enjeBcjhyfE51U5n8bEqbMty1wCBoR2rlfN5/4s2e6wrnzkI8lsyR6uAWBHQVSCm7WPvg12HD4JI7ZVAsuUHuFGoW51sPLaqHxzkg4jFFys8ovJ4pXVekTrGYyPeUHUDK1hoRmocoMKp8P5ohkjzMwTsSfdva+jef6p133tesLcWwxmaWICSdVEQysM0gLk5I1v4zcX0GoIsdasPD/AGWLLjTJiEfotHmsTkdX8KC5XctZpCBYKXsQTqbdyRySnDUmRWz9STMGIswUKAim25Hi175joNqwfoxuxwugdQ3ZzbvTH36ei53zByxxCeBGjgYJIEV4zYyK2YMrW3CZrBiQD4QSALmr1wz2YYSEqOlHKmVQyzxpKSVBGdWOxJNyDcfohauFK1RxNj4WeTUPewMPH3WDA4COCNY4Y0jRfdVFCqPgALVnpSrVnSlKURKUpREpSlESlKURKUpREpSlESlKURKUpREpSlESlKURKUpREpSlESlKURKUpREpSlESlKURKUpREpSlESlKURKUpREpSlESlKURKUpREpSlESlKURKUpREpSlESlKUR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1" descr="data:image/jpeg;base64,/9j/4AAQSkZJRgABAQAAAQABAAD/2wCEAAkGBhQREBIUEhQWFRUVGBgYFhgVGBcXFxgfFxkXFxcYGxccGyYgGhslGRceIS8gIycpLC0sFx8xNjAqNSYtLioBCQoKDgwOGg8PGjIlHyUqKy4sLi0qLCwsLDQqLCwpNTQuLzQxLDQpLC42Li0sLzQsLyosLCwyLCwsLiwsLCwsLP/AABEIAMEBBQMBIgACEQEDEQH/xAAcAAEAAgMBAQEAAAAAAAAAAAAABQYDBAcCAQj/xABFEAACAQIEBAMFBAcGBAcBAAABAgMAEQQSITEFBhNBIlFhBzJxgZEUI0KhUmKCkqKxwRUWcrLR8CQzQ6M0U2ODwtLiF//EABsBAQADAQEBAQAAAAAAAAAAAAACAwQFAQYH/8QAMREAAQQBAwIDBwQCAwAAAAAAAQACAxEhBBIxQVETYXEFIoGRobHwFDLB0QbhQlPx/9oADAMBAAIRAxEAPwDuNKVpcU4zDhlzTypGDtmIBPoo3Y+gvTlFs4nErGjPIyoqi7MxAUDzJOgqh8X9sMEbZcPG01vxE9JPkSCx/dA9arvO3F5+JyAYZHOGjOnbO2l3ZTqAAwCg6i97C+kJ/ciYSFHlw0ZAuc023obKbH41s07dNVyvz2/tY536i6iZ8f6Vwg9sEpVnOBJjU2Z0kcqvoW6WW+vcjcVP8F9p+DxBCszQOdAJgACfRwSv1IJ8qqcnB8cmHGHbE4GOEoYwL2zKRZtWj1JvcnzN+9Q3/wDOZSRkmhlU6ZozmA01ucwt5VRFJE4PM1Nz7u0udjzxz6KRGoBAYN3e6HyXc6VzvgB4tFh1SHoSpHdB1riTwNlyXVwLjax7Dc6Xu8ONZMOJcSFiZUzSgNmVLC7eK2oH+71UMiwtXWlz3hPtH4hI09sCMQsUjK3SJVlsSAtvEWOh1tVu5Y52hxxZFDRTJ78MoyuLbkDuL/MXFwL1TvZ5zLhYpuJtJPGiyYgvHnYLmUtIQQDYnQjt3r1jeLR8Q4zgmwALGAkzzAFVKG3hJI1FswBO+ewvW18YJI21jn4LW9gJIqvNWXlrnB8Vj8dhmRVTDtZGF8xsxQ5r6bi+lretWuuZ8jeDjvFUP4szf9wN/KQVO8y89PDiRhcJh2xOIyhmANlQHbMbHW1jrYDMNdaqfHb6b2H2Vb47dTewVvpXHeYvadxKEPHJhxhnupVspYgdxdsyPe2421+V14rzt9iweCmnQydYRiRksFUsmdmA79yF723rwwPFea8MLhXmrbStTiHFEhgedj4EQuSO4Avp8e3xqsezHiuKxWHlnxT5leQ9IZVGUDRrEAXXNoL/AKB86rDCWlyrDTtLlcqUpUFFKUpREpSlESlKURKUpREpSlESlKURKUpREpSlEXmV8qk66AnTfTyr848W45Ji5ziJSbtY6H3FvcIt9AAPqdTua/SFQ8fJ+DWUyjDRZ73vlGh3zAbA37gXrVpp2wkki8LNqIXSgAGsqscjYaFsJeIMy9STL17Ft7jMBdRcEHwjYisn9h9boyRERdORpOnqBFMfDKcqkB/Fc5TYEkm5DWqzcQ4c4cyw2JIAdCbB7bEN+FwNLnQiwNrArDYrEoj5up9mkbRlnXKj5R3uQrMBpmjfYAEkAAc+S7JW1lUAtbifKKPF04gI1KIjZSY2PSOaNuoik5gSbgghr9rCt/A4dA8iEB30eV8osWfZbakWQCwubLk1N7nVm40tjmxeHRRuYiHew3sSxA/cat/B8PZ1yRq8MWpZ2zCV7nxZQfGCTvI9m8hchhAZ4UiaTl3hf3006kKjOyqqrbNYRxlmN7MA0TZdB7xNzerBNCrqyuAysCGBFwQdCCDuCKQwhFVVAVVACgaAAaAAeVq91oGFVa5RyDynhMVNxAywq6x4lliF2CquZ9AAQLWtvXTsBw2KBMkMaRr5IoUfGw71p8v8txYJZFhzfeSNIxY5jdrd/IAVK1dLIXu5wrJH7j5Lm8K9Hmh+wngv/Av9YTXr2WT2xPEkn/8AF9YtITuygkaDyDX27OvpV1m5egfFR4pk++jUorXbQG4929joza2/EaiOZeQIsXKJ0kkw+IGnVhNibaDMO5tpcEG2moqzxGuG09gPkp+I0ij2H0Wp7WsVEvDJFkIzOUEQ7lg6sSPgoNz5fGtLhXBzxDl6KIkF+memT2aJ2EYv20UKfQms2H9k8LOXxc8+KexA6jEAXHxJ03GtvSrJyxy6mAwywRs7qpY3e1/EbnYAW1oXtawBpyDaFzWtAac3a5L/AHlmxuCwvC1DLOZBFISNki92/wALeIf+ifOuxYGCLCxQwKVRVARASATbT5k7n1NUDknhv27ieJ4kQUjSRkhCgLnOUoWbz8JBP6zfq2qy8b4MZcfhyMxsAz6eFVRrizeZOlvnVOulLAAwdRY8z/Su2se/YTQok+vKtFKUqCwpSlKIlKUoiUpSiJSlKIlKUoiUpSiJSlKIlKUoiVixOJWNC7kKo3JpicQI0ZyGIUEkKrMxt5KoJY+gFUXmvmLJGk7zJHlY+Dwl4RkcqwDXBlLhULFWC57KN2aLnbWl3ZF5xuPR5pGlZoy8uSNHkZSbJGoAQPa5OuUajNrY3rHh4R12K38ChdydXs7bnsoT941kXgKSoxjFhOnilZg8lzYqxe5LMrC41IBC2sBrh4EWMN3/AOYWfqbGzhyrLcAA5cuW9hoor8/1Wp8Uve1xongni/LjoR8l14QMNrovk/EXCSnpqUQuGBkIJC7+HpkarqBf8QrNwh5I4wqTSqYyYz4sw8BsDkkzKLrZtAPer1Lw9WYklgCVLKCMrFbWJFr9gNCLgAG4FZuH8NMmJdRIUzoHFlVrlCEc67eEx/Q00hke8R6c7XHzI46ff6KyWgNzxYVj5b4k00TF2VmV3Xw2Bshy+IAmxuD5dtKkMVjUjy52C5iQCdtFZySdgAqE3PlWnheXYVjRGRZCt/G6rmJJLMb20JJJ0qH41y+WxEPSaQiJXk6ZkLKxzIosJcyhgLlbi1/LRl+/jDgwBxs0LXFdRJpWWXFKsZkJ8AUvca6AXuPPSsXC+JJiIlkjvla+4sdCQdPiKyvh80ZRiWupVibAm4sTpp9Krns/lIhlhb3opGB+f/6DVpawGJzuoI+RVDnkStb0IPzCtNKxYrFLEjO5sqgsT6DWqpheIY/GXkgKQRXOTOLlrfFWv8bAfGkcJeCbAHcpJMGECiT2CuFKq/CeY5UnGGxigOfcdfde+3pr2ItrpYGpLjvMaYXKCGd391E1J/0FemB4cGgXfFdV42dhaXXVc30Uqqgbf7vX2qRj/aBJHmU4YxsV8PUJvfzKlRcfA1O8O4lLNgOqcolMbkWGlxmCmxv5DSpP00jGhzuprlRZqo3uLW8gXwpqlUHh3HcZjUSKI5CB99NYDcm1rDTS22pN9hUnzRxqbBLhQrhu0mYC75Qtz6XudR3IqR0jw8R2N2cfndRGrYWGSjtxn87K10qnPzXjCplTCWiGt2uTbz7G1u4Bqe5f44uLh6ijKQcrLe9iLHfuLG96rfp3sbuP3BVkeoY920fYhSdKUqhXpSlKIlKUoiUpSiJSlKIlKUoiUpSiJUdzDwhcXhZ4GtaVGW52BI8LfJrH5VI0oi5v/fOGKKNET7wgAxgEZXIuyWAuzBiRZRqb6isfBRMZJ5JVCrKyuq6Ag5Qj+EE2BCqdTmvmv5m543laBgSi9Ji5lZoggZ2Ie+YspuLuT8da5AOMzsIiZpPEBexC/gLfhA71wWf4zJNuZpi3pZcTeT0oFey+04tJTpb61VdB6hdCr4k3SlhkOgVwG7eGT7tvkMwb9iuezSuwIMkhuCNZJD/8qlORXT7Zhy6KwkUr4wGsWXOp175kAv8ArVrj/wAP1GlcJ3Sj3c0Ac1z2WZv+RQ6giNrDnGa/2uy0pSumtCVUOWJMuP4gt7Atf+Jv/tVvqs47kGGaZ5GeTxnMQMtgTvuprTA5gDmvNWPXrazTteS1zBdH06UtjnGUNgZwpubLfLr+Nb7drVDcF+2YqFBHImHhUBBkGZzlFj8D813qb4LyhDhZDJGXLFSviItYkE6BR5VqYnlJ45GkwUxhLashF4z8tbfAg+lqvZJG1pjB62CR/GfnlZ5I5HOEhHSiAf5x8sLJgOSo0lWWSSSaRTcFzpcbG2+/rWpwmTNxXE9X30W0QOwXS9vWxB/aash4dxNtDiIlHmqi/wBOn/pW/wAb5ZGIZJEcxTJtIvf0Iv8A17nem/JEjwbFWOn0+y92YBjYRRuj1+v3WxzIiHCz9S1sjansbeG3rmtVe5axLf2TPc2yCYKfLw5v5sa2X5PmmI+1YppEBvlVcoP9Pna/rW/wnlZYYZ4S7MkpbtYqCMtr3Nzbv6bV4HRsj2brNg8Gl6WyPk37aFEci1g5Bw+XBKf02dv4so/Ja1/aQg+yKSBcOAD3Fw19fl+VWHhnD1giSJCSq3sWtfUkm9gO5rBxvgiYuMJIWADBvCQDoCO4PYmq2zD9R4h4u1Y6E/p/DHNUtqA3iX1QfyqpezNx0px3DKSPQrYfmDVyRAAANgLD5Vp8P4LFA0jRLlMhu2pI7nQdhcnQedQbK0RvaetV8FN0RMjHjpd/ELepSlZ1oSlKURKUpREpSlESlKURKUpREpSlESlKUReJj4W+B/lX5+w6sRESFAAB0Yk+5bbKPPzr9AYj3G+B/lXBcP7if4V/kK7nscW5/wAP5Xz3tw01nx/hZK8YQmFkdWY9JlcDw/8ATYOB7t+1t6+9Ns2a/gGVSP1nzsp+kLfWvVd0hsoLfh9F860vhLXDyI+BXeI3DAEagi4PmDtXqoLkfGdTAQeaL0z/AO0TGCfiFB+dTtfEOaWktPRfoLXBzQ4dVo4riyxSokgKh7BJDbIWJI6ZP4WOlr6NewN9KguLc3eDNhyc8TETRuqnpnTwyjODHpcrJfp6atYg1L8xYB54WjVUdGBEiOzRlh2yyLfKQRsVIO2lc74jy9IGBlzo6CyTSB0mUdh9ohUq2n6c1tPdQaCKkrhgufoTYTgxMdt3U37jwhwP1mQKexO9ZeJe0PAQIrvioyGNlyHPc3sfdvt38rGqDyrwFpDK0shkgzFQmoWRh75kXMVex00uGN9SBrap8CBcxJEHawJdL3AFgPCQTYWAF7VS6UA0rWxki1s4b2q8Pdwgntc2uylVvnKWu1u9jtoDc2AJFurmXFuWYJY0M+ESVl0IgspAFyCtypI2OUG9/Pvn5YOIwLX6vVwGUZY2DdaMWXxi6jQAEmPSwJsMwsfWygrwxkLo1KwYPGxzIHidZEOzIwZT8xpWerVWlKjuYOLfZsO8oGZhZUB0BZyFQE9hmIufK9VbmRMdhokmfGZo1ePqqkaxkAuoOQi5I1tY7ipBtrTDpzLWQLNC7z+fBXqlUw4bES8RxcS4uSKMLFIAmVj4lK2BYeAXUkgb3Fab8dnfABJJbMcZ9lkmWyHJmsX00UkaX9a92K0aMmqcOnfG4X+UrZxfjYw8mGTKW68vTBBtl0Jv67bVJ1z7jvLUeExOBlhdgGxESGJnZrkkjOMzE3AJB/xDbv0GvCBQpVzxsaxhYbsHy6/FKUpUVlSlKURKUpREpSlESlKURKUpREpSlEWLFe4/+E/yrgkEgyJqPdXuPIV3jGYkoBaN5Cey5fzLEAD51FRcBzPGzQ4eJUYtkRAzNdGQXbKoAGe9gDqBrW/R6z9KXHbd11pc7XaH9WGjdVX0vlc74XghJw/HyCx6bQNe+3TLM/8A25GqMw+DkkKiON3zGy5UYgmxa2a2XZSd+1dvMYRDkQbE5Vyi+m2thr61pJgpJHR5mChGzLHHrrYi7SEXbQ7KF31zVcz2nIwuLQMm89FQ/wBkRyBgc4+6Kx1+6h/Z/wALnw8Uqzx5Azh0BZSdVCt7pIHug79zVqpULwrhMMkQkeGNmkZ3uyKSc7sw1I8iK5sjzI4vPJXUijEbAwcDC9cw4yZFHQQyNuFUMCSpBA6hGQA2ykMV0JIOlZOXZpXw8bS21RLakt7viLttmJ3AGmoua3cLgY4gRGiJffIoW/0FauGPSmeM+7JeVPQ3HVX94h//AHG8qgrFW54C64hL5WMk4v5FndlP7rKfhasmExXUXNax2Ze6sPeU/D8xYjQit7jOGyuZo/GrAdVV8TCwsJABqdLKwGtlUjYgxrYdZLSRvYsBZ4yCGHa+6uPK4NuxF6xyNo5WthsLarwZxnC38Vi1vQEC58tfPex8jWv9nlO8qj1WKzfVnZf4a+rGIhZAXkkOgJu8jW7nyA3Oyi+wqulK1T8NBNFiJfsssyMHdQEZZAwRmsuTKSxVbfd2ZgNfApubpyZzJiJ5WixGjItzmRQx1AucsgKb+60Y30Jsa+Yn2aRSJcyMJjqz2BUtcubpYHLnYkAEHUa6CsvBIpsEz/ayTHlAEokkdd7AFHkOViSAAkYGwua3jAysZycKycR4ek8TxSC6OLEf1B7EHUH0qv4zkczp058XPIijwD7tbG1gzELdyPWrHgsWJY0kW+VwGFxY2Oo0+FRvH+a4MGB1CS5Fwi6sR572A9SaGQMFk0FYyd8PBr+P6WzhuDok8kwLF5FRGudLJe1hbfXWsa8t4fJPH0wUncvIpJILNa5Gvh1F9LWNV7De06IsBLDJGrbOfEPjawNvherjDMHUMpBVgCCNQQdQQaiyZsn7SoCdxyHdvpx8lCwclYVWVumzMhUo0kkjlchuoUsxsARtse9TtKVYSSvXyPf+4k+qUpSvFBKUpREpSlESlKURKUpREpSlESlKURKUpREpSlEXHPaRzfiY+IukE8kaxJGpCHQsR1CSDoTZwP2a2fZbzNi58WsEkxaGOFjlKx7LkRRmChvxDv2qicw4/r4vEy9nlcj/AA5iE/hAq+exHCXlxcvksaD9ouzf5VrCx7nS1eFWJGn3QM2c3iu1LrNU3n9SWh6gHRAY6+4H0AzX0HhLWvpq3e1XKonmLjQw8WljI91jU7X7s36qjU/IbsKu1LQ6JwcaFc9lM8Lmrxxu1kCBV1d1sN9kDDzG+vum34q3Yo8hvGzR31OQgA+pQgqT62vVX58jIgjsTYyEuf0mYE5jbS5OY/OoPl/imJaaCNHYqpAy/hyg3a48rd/hbtXy8cLzH4kb6Avy/LXRg9mul0/jteBzz5ea6Hh+I4h4wTNZtQbRx7qSrfh2uDVt5d4nhgpYKRN7sgOeaXsRYgFjGdxYAegIIEFy/wAutiOtaUIFk26eY2dVe+bOB7xbt2q68H4MmGQqpZixzMzWuxsB2AAFgBYAfW5PY9nDUE73kbSLHdc0OceSn9qMfcglYeZCxj6Owb+GqpjsU3EJ5cN4SNY2UFmWLKCXmJst3zOEUDuja7lb1WthuHRxvI6KA0pBc92sLD4d9B3JO5NdV7N4pTC1+I4pMHhXYCywpZV+ACov1sKq/JfLnXvjcV95JISyBtQNbZrfLQbAAfKwc44NpcDOiC7ZQwA3ORg9h62WtbkbjEc2EiRSM8Sqjr3GUWDW8iBe9UPAdMA7irHqqjl+VL8T4fFPGyTKGQ730t6g9j6isfD8Vh1CQxSR+EWVFdSQFHle50qvcT5BOInkkmxLmMm6oB7o8gWJAA9BUJyrwuMcVb7MS0MKtdiQbkrk0IAFszG3+E1F0r2vHu8mucrwuIPClZ/aIUbERtDeVJTHEiknNqRcm3mNhqcwHrUhHzS2Gw6vxDKkrE5Y4xdiultLm1r63Pl3qJ5Lwol4jjpnUFkdgp8izuDb1yra/qfOhhSbjki4gBgqDpK2qkhUI0Oh3c287+VVNkk2h18mh/ZUQXVdr63tP8WZcM5gBCl763PwBUH0zfOp3i3N0cGGixAVpI5GAGWwtcEkm/cZSLeelbPMEcK4OZZCqRlGGwABINrDub2sB3qp8sYM4vhEsJXVWbpnzItIP4yRUy6VrizdZIJGF7bgatXt8WgjMhYBAubMdrWve/lasfD+JxYhM8Lh1va47HQ2I3BsdjXN5uONNwvD4Zb9R5RCR3shBX/Mg+Rrf5cxowA4lETfonOl/wAV7qv18H71ejVW4dqz8rQSZ8lPcN5lkn4jNAir0YlIZtc2YEDe9veuLW/CTVlqq+zrhZjwvVb35znJO9tQv11b9qrVV8BcWbndcqbLqylKUq5TSlKURKUpRFo43HskiJHH1CVZiM2UgKVGlxYsS2gJUaHXSo3jvOMeFw8krKwdBpFJ92zkkKArWIbU6lMwFS0WFImkkNvEqKoHYLmJv6lnPyUVB+0DlubHYURQuinqK7Z8wDBQ1hcA28RB2Pu1466wvDxhQGC9teHb/mwTIfNcki/zU/lU9g/aXw+S3/EKhP8A5qvH+bKB+dcf4nyHjsPfPh3YfpRfer8fBcj5gVA9z5jfzHx8qxePI39wWfxXDkL9OYPiUUwvFIkg80ZWH5E1rcx8R+z4PES3sY4nYfEKcv8AFavzWBrfv59/rW83G8QYzEZ5jG1gUaR2U2II8JJG4qQ1Q6he+OOy0VWwA8tPpXZ/YxhMuBke3/Mmb6IqJ/mDVxlAWNlBY+S62+J2HzIroPL/ADfiIMNh8LCqRkNZnPjYmSUk2Fgq+/bZvlXmljcSXUrdLppZLcG479F13HY5IY3kkYKiC7E/71PYDuTXO8ZjmnkaV9C2ijcIo2UHYnuT3J8gLdKZQRYi4PY1wv2ucQEXEFjw1ounGufpfd3ZyW8WW1/Dl38zUtVopNYBGx1d8cq6OF0ztjVMcZ4aMRC8ZNr2sfIg3B/35144PwSPDLZBqfeY+83+g9KoOH5xxSf9XN6Oqt+dr/nU/wAv84TYieKAxxlpXCAgsgF+596uPL7D10bC1tFvOD/dLS/TaqOIxg+7yaK6VyZPlxMi/wDmRg/OJrfyl/KrrVK4VwPExYqFmjGUFgzI6kBWRh3yt72U6L2r7zxz1JhJUw8EWeZ1DAkEjUkAKi6u11Plb1rp6APi04bKKItUabTyTuEbBlXMm29RD834QSrF9ojLsQoAbNqdACRcA38zXJuIRY7E4uDD42V0M+UhTbKoYsATEpC38J0OtXngPs1wcMlyzzSxFWIY5Qp95TkUC407kjQjsa1B7nHAXTk0MGnaDNJZIsBov6q8VUuL+z9XlM2GlbDyEknLfLc7kWIK39Db0qzx4pSmc6AXvftlJBv9KyI9wD566ix+h2qT2MkFOXGc0HlUl+SMZKMs+OYp3AzG/wAQSB9b1Z+CcCiwkeSIb6sx1Zj5k/02FSNKiyFjDY5+a8DAMqD5b5dOFbEkuG60hcWFrC7Gx9fFWLmnlJcXldW6cye648r3ANtdDqCNRVhpXvhM2bKwm0VSpEHs/lldWxuJaULsoLf5jt8hf1q5YbDLGioihVUWAGgFe5JAoJY2ABJJ2AGpNa/DeJx4iMSQuHQ3swvbQ2O/qKMiZHxz9VJsdDcBjuq3heRcnEDicy9PMXVLG+Zhr6WDEn6Vh5t5GfFYgSwuqh1Cyhiw90ixFgb6AaH9EVaZeKxJKkLSIJXF1QkBmAvqB8j9D5Vt1A6eMtLa62omKhRHOVTubuG4/q4AcPbJFG1pgGVRlBQDMD7yhQ2gvvttXvjOD4g3FcK8DWwar96My2vdy2ZDqSRlAIvb0q3Uq7atDZiABQwCOO/5hVGHB8Q/tl5C/wDwPTsq5lK3yKLZPeDZ7m/l37VbqUr0ClB791Y4FJSlQfGuINnCISLb23JOw/351l1eqZpY/Ed6V3XsUZkdtCnKVjgByrm96wv8e9K1NNi1WVkpSleolQfM/LGExcZOJVRlGktwjp+35ejXHpU5Vf5w5UGOiWzZZI7mMm5Qk2uGX1sPENR2uLgqBwV60AmncLiPGuAiKYph5kxEfaSxUD0OlmPqlwfTascPBlHvkv6e6v0BufmT8KtGPxbRw/ZZIQkiNdib5vMG/cElrbrbbW9RcZ1qek0zHO95tZoWbx38vuuy3SQaeF04ZvIFjrfoPyl5gVVyi1lB2UAad7DaptXhkx2F6CFU6sFwe56qsT5+mvlUNIaz8Kx6wYmCRwWVJASFtfQMdLkDtfftV80IEm4Hixg4N+XXyW4PM2n8TaQS0+72scLu9cy5x9lC4nFdYYl1fESEHMgdVtGzC1ipsBGBV74PzDBiheGQMRup8Lr8UNiPja1euKQyFoWjVWyOWIZso1jdAb5SfxeVZ2ucw2F82174nWMFcu4v7HZkwUccBSWYTO7tpGMjIFAGY9igNvNjXjlbkvFrj8FJMkCJASpyumdumrKTbdjmA+Arqn2GV/8AmykD9GEZB83JL/NSvwqGwcUUbkRqWljxDsQil3a6uoDyE6aSXBdhUjI48+f1Vn6mQgg+f1VprwYhmDWFwLA21AO4v8q0bYiTcrCvp95J9T4FPycU4OpAlBZmtKwBc3Ngq3+Wa+g0qtZ1SOLnPzDCLAZEWzMCQpCSuNmA1LAa+Yq0Y3HEykCy2umZRZmy+8M24UG9gO4OtVuEMeYpPGAtgMhY+K2HQ3yDTS+5t6VYMbhrOw2OYsp8wSSfjbMVI+B7iuVrHvZE4s75XX1G0uiB/wCtq8CVhbVjrsxMi+YJDG418rEedSmHx4Y52Lgr4SgBIBIvm8IuwI2J002BBqFbqHQBV9blrfAWF/mfrXzGSumExjRswyQkFwMzAgMTbUXZQb796x6DUyl+1xsfOqWd8QcQB3r5rW4nz7M2IeHAYf7T0h941yFB7gbfDU6kEAaVDYn2vSjwfZQkokAKszHTYrsCHzWG1qsvsywcacOjMdiXLM57khiuvlYAC1VT2w8OjjkgmjXLLKXzsCfF0xGF0va4vuPSuy4u27rXT0zNK7U/pjHxYBs2SObzwa+C6hisYkSF5WVFUXLMQAPmagoPaJgHcIMQtzpdldV/eZQPzquc4SLiOI4fDYmQR4eKLrS3bIGJuLX+gHezNatbjXHOGSxtBh8I07Wspw8WQqexD5c35EHvepGQ9Fmh0DC1u4OJIv3apo8yfn0V35j4xJBGpiwz4nMbMsZ2Fr3OhuDttXP/AGfc2/Zo2w3Qmkcz+FUX3A2VWDHcEEE7ee1Wj2Z4fFR4QpilZQrWiD6MFsLi24UHYH17WrU9l5zNxBv0sS39T/WvDZIKm0RwwzRkB20tyCc5x8vJR3MbJHzDhnlYKgjVizEBRlWa1ydvEKu/DuasLiHyQzxu36IOp+AO/wAq5/xXgJxfHzFO5dMoey6ZUC3WP08R1I/SJ0J09+03luDBwQTYZBDIsgUFLi/hZgd/eBUa7614HEWelq6SCGfwYnOO4sFVx1Oeq6diMQsalnYKqi5ZiAAPMk7VX19ouAL5ftC38yrhf3itret7VX+eMQMRisDhZZBHAydeZiwUEAEjU6D3SB6sD2rBxTj3CjGcPBhftBtYCCKxB8xIRmv+sL/OpF+cLLBoGlrS8OJOfdqgLrJP+l0lZAQGBBBFwRqCN7g1BtzzgxhziOqOmGKDRgzMLHKqkAk2IO2xvUL7LsLiooJUxCOkQYGESaML3Li24XY7DUm1Vv2b8sRYuWaeUZo4pD04z7t28V2GxsuXTv32pvJquq8booWGUyOsMrI63ePX7ZXTOFcbjxGGXEJmCMCRmFj4SQbi57g1GcIj6s5du12PxO3+/SpLjb5YSB3IX5b/ANK88Bw+WPMd2N/lsP8AX51ydSDqNdHEeGDcf4WVpDY3PbizQUnSlK7ixJSlKIlKUoiheZeVosbHZvDIt+nIBqvoR+JT3X6WNiOLCQZitwSCdRswBsGW+6ncd9RcCuyc88RaDAzMl7sAmYA+AOcrOT2spJue9q408QIttba2hHw8qvitdz2Xv2uN47K3cAhwn2ZmlKF0OYkqxKZ7Kot/1NRfuLn51UZ1AdQDcAsb6i9hlvY/4qK5FgTcnQBQSW/ZGt/hf5VsLwyViD0yO12KCwNrnLmudhobfKsscbdNI975CdxuiRj0+v8A7k9Elsdku56K0+zfKk8szhrIgQMEZgC7ZmuVBy6RrqdNd66dh8Uki5o2V181IYfUVUeRcXhoI+iHcSSPmPVUJmYhVAUhmXZRZcxO9WfEcJidsxWz/poSj/DOpDW9L1YXh5sL5vVSeJK5y3K89QXy3F7XtfW217eVaH2WdPclEg/RmGvwEiAW+JVjUPy3jJ5cRO0qrHZ2UhSHusbPHGMxIIQkM2ie9n1GorxZlaaUpRFSOIcqT/2zFi4rdJltI2YAr920Z0Op0sRodd6tc+ABVECjIDc3vcaHUHfMWPvXvvW5SobBnzV8s7pQ3d/xFD0Cizw5bSWViVvlBZvF4QRre+5tv2rZGAXSwyqVysn4CCDoV2B13Hzv226V42Njf2ivgqi4lUD+4c+GcycLxWRSTeKQ5k00IvYg221Fx51WuaOC4r7Xgvtk6yyzSBQqDwooeMaaAalj2/Duasn9y8bgZHbh06mNzcxTdj8bEE+vhPnetngXJ+JfGLjOISI8iC0aJ7q72OwAtckAX1NydKqLbxX9L6OPVCMmUyNdg1j3zjAOPra1/aHye8sqYyJeuYwoeA38SqSfDbXvqBr5eR2uDe0bh6xhf/DFd4zGwynuPApH8j6Vda1MVwiGU3khjc+borH6kVbsINtXKbq2vjEU4JDeCDX8EH7qP4JzjhsZI8cDlmRcx8LKLXtcZgO5H1rQ5B4BLhExImUAvOzrYg3WwAOm21WLCcPiiuIo0jvvkVVv9BUZzBzKMMLdN2Y2yrY+MaXykd9bEbjexA1OIaNzuiofO1jXMjFNNc5OPkongnBpf7YxuJkQqmVUjJ2YEJqvwCa+pqR525Y+34bphgrqwdCfduAQQba2IY/lVe/vLiWzJEJFRCSjspLvqI+ldhYkZ8121BUAlrHN9xPMzJIrDwwAlIncsSoGZS/i952KkB3uBrtZi8A5paeyrd7Qd4jZBgtAA+ApY+b+QpZIMNIrdeXDRIjRkWEoTU2sQb+l7kbEHfb4F7QsBHH0yn2Rl0aMxsACN9VXX9oA1mh9o6NMoKZISDd3YA3Hpso33NyQQBe17I2ChxKh3hR77dWME27GzC4B3rxpa42wrUzXsmj8OYEgcUaq/KqKj+F864XFStDh5C7hSw8DqNLDdgO5FRnss4XJBg3E0bRu0rEhwQbZUUGx7aGrThOGRRX6UUcd98iKt/oK2atDTdlQfOwMdHEDtNcmzi/TuoTi/FGV8gAIFr5he/epoV4aBSQSoJGxIF/rWSs0EMjJHve6wTgdhlUPc0tAA4SlKVsVSUpSiJSlKItPi2IKxHKAXeyIDqCz+EXHdRe59AaovMPs+hw6mVZHWNQo6YALMxsqhHa4TMTrdWA1IsNBdV+9xJP4YBYesji5P7MZAv8A+q3lVW574+hmhwtmEgbqG4GUr05QpBv530/V+F4veWNLgr4Hva8bTVqp4fCJh10BaR9L/iY6nKCdkH0AF998+WX9KMemRm/izi/xsPhXvpHqZjsFsPiTdvyVfzpPilRWJPuqXIGrWFyTlGp2rglxcbOSup6r5GxcMrrY7EalSNwQbC4/MEfAncbnqeFGWYgxwMpMt3EmVRnCkKT1GZbi7AL4STcBiulhscjxLKD4GUMC3h0OovfaqrieOp9qaTNZLiO5AK7WEgHdc17nQgBWXMAwrXoyQ8jos2pbbLXZ+F86wzZAcyyM5TKUk0IKixJUC4zpcC9i/lrU1hcGsYIHcu1za/jdnI+F2NUj2bcGMZd7IyKBGpyxgoyWUhMl8oK2zgnNmFiSQTV+rqrmpSlKIlKUoiUpSiJSlKIlKUoiUpSiJXlowdwD8da9Uoi+FQdxX2lKIlKUoiUpSiJSlKIlKUoiVC8b5k+zFrQvNYLpF4muxsoINgtyQBrc32qarHLh1YoWFyhzL6GxW/0Y/WiKP5enjeBcjhyfE51U5n8bEqbMty1wCBoR2rlfN5/4s2e6wrnzkI8lsyR6uAWBHQVSCm7WPvg12HD4JI7ZVAsuUHuFGoW51sPLaqHxzkg4jFFys8ovJ4pXVekTrGYyPeUHUDK1hoRmocoMKp8P5ohkjzMwTsSfdva+jef6p133tesLcWwxmaWICSdVEQysM0gLk5I1v4zcX0GoIsdasPD/AGWLLjTJiEfotHmsTkdX8KC5XctZpCBYKXsQTqbdyRySnDUmRWz9STMGIswUKAim25Hi175joNqwfoxuxwugdQ3ZzbvTH36ei53zByxxCeBGjgYJIEV4zYyK2YMrW3CZrBiQD4QSALmr1wz2YYSEqOlHKmVQyzxpKSVBGdWOxJNyDcfohauFK1RxNj4WeTUPewMPH3WDA4COCNY4Y0jRfdVFCqPgALVnpSrVnSlKURKUpREpSlESlKURKUpREpSlESlKURKUpREpSlESlKURKUpREpSlESlKURKUpREpSlESlKURKUpREpSlESlKURKUpREpSlESlKURKUpREpSlESlKURKUpREpSlESlKURf//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data:image/jpeg;base64,/9j/4AAQSkZJRgABAQAAAQABAAD/2wCEAAkGBxQTEhUUEhQWFhUVFh0YGBgXGRggHRscHBseGBccGRkaHygiHhwmHRoYITEhJSkrLy4uGCEzODMsNyotLisBCgoKDg0OGxAQGzQlICQ0NDAwNyw0LC8sLy80LCwsLCw0LCwsLCw0LDUsLCwsLCwsLCwsLzQsLCwsLCwsLCwsLP/AABEIAOUA3AMBEQACEQEDEQH/xAAcAAEAAgMBAQEAAAAAAAAAAAAABQYDBAcCAQj/xABNEAACAQMBBQQGBgUHCgcBAAABAgMABBEhBQYSMUETUWFxByIyQlKBFCORobHBM2JyktEVQ2OCorLwJCU0RFNUc8LS4XSDk6Ozw/EW/8QAGwEBAAMBAQEBAAAAAAAAAAAAAAMEBQECBgf/xAA4EQACAQIEAggFAwMFAQEAAAAAAQIDEQQSITFBUQUTIjJhcbHwgZGhwdEUQuEjM1IkNENi8dKC/9oADAMBAAIRAxEAPwDuNAKAUAoBQCgFAKAUAoBQCgFAKAUAoBQCgFAKAUAoBQHPfSZ6QBaA29sQbkj1m0IiB7wdC56A8hqegPpRuaGCwXW9qfd9SQ9Hu/KX8fA+EuUHrp0YfGnh3jp9hrjViPF4R0Xdd0uVcKYoBQCgFAULb/pGCXAt7KE3TqczFeQUe0EI5t48gcDUnQ7JXZfo4Fyhnm7ci4bG2rFdQrNC3EjfaD1Vh0YdRQp1KcoSyyN2h4FAKAUAoBQCgFAKAUAoBQCgFAKAUAoBQFK9JG+y2EXZxEG5kHqDnwDlxsPtwOpHcDXYq5dweFdaV33V7sfnq6JkJZ2YsW4ixJyTnJJPMkmprG9OlGUVHZLl4Gazu3idZImKOhyrKdQaNXPUoqSyy2P0H6O99kv4+F8Lcxj10HJhy408OWR0J8RmFqx89i8I6MrrusuNcKYoDHcTqil3YKqjLMxAAA5kk8hQ6k27I5jtreO42ozW9gTFaA4luSCC/eqDQ48NCeuBofM5qG+5q0MLGl2qmr5ciX2HsWG1j7OFcfEx9pj3sfy5DpVGc3N3ZNKbk7s1Zkls5murVS6Prc2498f7SMdJQOnvefOajV/bIjqU41Y5Zb8H9vIvWytpRXESzQuHjcZBH3gjoRyIPKrRkzhKEsstzboeRQCgFAKAUAoBQCgFAKAUAoBQCgFAV3ffeqPZ8BdsNI2RFH1Zu8/qjQk+Q5kV1K5Yw2HlWnZbcT823+0ZZ5pJZiWdzkuTzz4dANAB0AAqZcj6GknFuGW0Vt4mBnA56a4rpJKSjufaHoz7IvHtpFlgYq6NxKfE8x4g6gjqDXMqtYh6iGRwezP0fuPvbHtCDiGFlTAlj+E9471PQ/LpULVj5/E4aVGVntwLJXCscv8ASo0vbxC64v5NJHF2Oc8fTtuuM8sdOXrUd7dnc1MBks8vf8fsT1gI+zTseHs+EcHBjhx0xis6V76kzvfUz1wCgIOWOWxla5tFLxuc3FsPf75Ih0kHUe951ZpVf2yPNSnGrHLLfg/t5Fisd/LCV40W4TilUMoORzOArE6B8+6Tn7RVqzM+WErRTbjsWWuFcUAoBQCgFAKAUAoBQCgFAKAUAoD89+l9WG0X451lyo4VHOJekbDoevjxZ61LDY+g6Ot1Oit9yjiQZxnXnivVy7njmy31PRFdOtJ7nxjgE93dQSdk2fEbIB1Ge+hyEs0U+ZJ7v7elsriOeHOQcEdGU+0r/qn7jg8wK8yVyHEwVSORrf6eJ+mdg7WS6t454wwWRcgMMEdCD5EEZGh5ioT5urTdObi+BtXlqkqNHIodHGGUjQg0PMZOLujlN9YS7FmyOKTZ0reZhY9/h49fPGfFWnnXibNGssQrPvL6luhlV1DIQysMgjkQeRBqg1bQHugILe7eJbOHi0Mr5Ea95+I/qjr38qlpUnUlbge6dNzdjmm6+7c967zeqQrcRMoJWR88RRuHXB14iOWfGrtWrGmlEt1akYLL7R1jZ3pDVrlbeaNbfhDLK8kg4BIMcCRONDnOfW4ccudcTuroxamCcYOSd+VvuXlHBGQQQeRFdKJ6oBQCgFAKAUAoBQCgFAKAUBRvSfvk1lEscBXtpcjiJU9kOrFNWJ100x58j1K5dwWGVWV5bL6mfcjdSzS2LqVumuFPazt63acXtDXkM8wdc89RRs5icRVc7Ps22XI5Z6RdwmsJO1iBa3c4DczGfgc93cevI68/cZczTweJjV7y7XqUiRwoJPIV7bsXqk1CLk9kega6dTTV0fOIZxnXGceFBmV8t9Tpno29HJuOG5vFIh5xxnQydzN3R/3vLnHKXBGZjcdk7FPfi+X8nbUQAAAAADAA5ADkAO6ozEPVAYrq3WRGSRQyMCGVhkEHmCKHU2ndHMbyxk2PJ70mzpG0Opa3ZjyPehJ5/n7cdWln1W/qbFGusQrPvev8+/KX2vtqK3gM7sCmBw8JB4yRlQvfn8MnlVSFNyllR7jBydkcw2Zs2fa100shKxg4ZhyUcxHHnrg/LOTz1vSnGhGy3LcpKjGy3L/ta6+jpHaWagTSDhiUco196V/AanJ5nv1qnFZm5y296FVLM80tiQ2XsaOGAQYDqcly4z2jH2mfOck+PgK8Sm3K55cm3c0X3VRCWtZZrRicnsXIQn9aM6HyGKkjXkt9TrkpaTSfmZrbau1bb2+yvox3Yjl+WnCfLUnvqeNeD30IJ4WjPu9l/NFl3f3vt7o8Cloph7UEw4JB5KfaHln5VKUauGnS1e3NbGztfeW0ts9vcRoRrwlst+4Mt91LHmnQqVO6rlUvvS9YocRrNMe9UAH9sg/dXrKy3Do2s97I0X9K8rfotnuR3vKF+7g/OvLcVxLUOhaj3f0LJu5vxBNAJLmSG2csw7N5kzhWK5HFjIyDrjpQoV8JOnUcIpu3gSB3vsB/rlv/AOqn8aEX6er/AIv5G7s/bNvP+hnik/YdWPzANDxKnOHeTRvUPAoCubz74Q2jLFhprh/YgiGWPdn4R9/PAOKeJYo4adXXZc2RMdtfXXrXc5t0P+r2xwcd0k/tE9CEwPGqtTE8IllRpQ7qv4v8Ehs/YdvCCIoY14hhjw5LA8+JmyW+ZPOq0pyluzspyluyqX+z7jZUjXWzxx2zHintTnA72TuGOo1XHVdBco11Lsy3JuxXWSpvwZfdl7Qt9o2vGuJIpVKsjDkfeRx0I/gR0NT7GZOE6M7PRo4d6Q9x3sJOOPLWzn1G6ofgfx7j186ljK+hu4PFqsrPvFMDjJGdRz8K93Lakm2k9Udb9G3ozBK3V8njHCw17wZAenUJ9vdUUpXMjGYxXy099r/ZHYK8GSKAUAoDU2rJEsMhuOHsQh7Tj1XhxqCOvl1oeoKTksu5+cjCJ3BzNHs5JyiO+WEQc5xnkCQB34yM56+n2U2lqfSKWRWds9jqG1NoQbOtlEaD4YYl5ux+888lvHqSM0IxlVlr8StGLqSG7GyHjDT3B4rmbWQ/APdjXuA6469+BXKk0+zHZCck9FsidqM8CgIPeLeIWhXjhd1cYRlIwXzojZ9nTXPgdNKkp08/Ekp0nUdkUrb0lxeMpldI1Q5VY1yR3fWHBz5aeFTwlGnsrmtS6Py7s0Yd34RqQzn9Y/wxXXWlwLccNBEjDbonsKq+QAqNyb3JoxjHZGSuHSN2PZRz3cEUy8SHtwRkjUPIw1BBqTEVJU6DlF2ehg1W4zm1zLwNy7H/AHcfvSf9VZP67Ef5en4IOsnzMTbi2PSEjykk/wCqu/r6/wDl9F+B1suZtfyTPCpNneTxsPZWV+0j8irgkZ7x99S0+kZp9tXX1IpU6cu9FenoRltv7tOVnslgiN0Dw9qp9WMdWYar88jXThJ0rV6yGRTvoRywNGNpt6cuZZd2N10teKRmM1zJ+kmfJYk8wudQPvPXoBRq1nPyI6lVz0WiXAn6hIhQCgKnebMlsJmu7BeJG1uLUcnHxxDo410Hy7jco1/2yJXlqxyVPg/z4Gjte/8A5dmitbVmW0jCy3EmMHJzwx4PUa94zk68Izc2FOH6OLnPvPRfk3tz/RbFaztNOwmKt9SMaADkzjq/cOQxnU4wcrkeIx8qkcsVa+/vkdFryZ4oBQCgFAY7mBZEZHUMjAqykZBB0II7qHU2ndENtrZ9vFs+WLseKBIW+qQakAZ9X9bOvFzzrzoS05zlVUr633OV+jCJJWZ5izzwBUjD8kjIOOAHrnI8BjHOocTeOi2ZuV9NtmdGqmVxQHxzgE4JwOQ5nwFAVaz29a7RRraVGRpFPqPjXHWNhoWU640IwdNDUzpypvMiWVOdO0irzQyWsv0e4OQf0UvRx3HuYaaf9iZWlNZo/E2cJilUWV7mxUZeFAKA090ddoxj4Wn+8H/qruM/2z+BhYpWnPzOo1glQ+E0BXWvpb5mhsSUiBxLdY0HesPxN49PDINaNLDKn26u/Bfn8CUlT1lvyJXZ7Wtiv0e2RpZBq6phnLfFM5wqH9oj9UdKlqScu1N2XvYrtTqvM/4+BU999u7RjKswWO3JHEIGOfFXlKhlJ1AKgDXrU2FdCpdLfx/BapUKe3Hx/Bddz9r29xbr9GJwgAZHYs6HuYsSSOeDnB+WBFVhKMu0U6tOUJdonKiIhQFN383gdStlaZa6uPV9XminrnoSM69AC2mlWsPSzPM9kWKNNa1J91Fy3R3fSxtkgTBIGXYD23PtN+Q7gAKut3M6vWdWbkyZrhCKAUAoBQCgFADQHLN+bP6DtKG/UYhuPqp8cgcYBPgQFbzjPfXJxzwaNfB1OspOm91qi0VnHsUBXV3qVbloLiMxYcqkhbKsD7BbQcPEOXMaEZ0NS9VeN4u5L1LyZ1qvQi989gcJa5iUlc8UyroQR/PRkahx1xz599e6VS/Zfw/BPhsQl/TnrFmFNrRXMIt77BR8dncDAGfdLH3H8fZOoOM4rqi4vNDfke62GlReenqiMmt5baQQXGuf0UvSQfk46j8dCeu0lmj8fAv4TFqosr3MteC8KAidnRTwXZuI1Q+s2jH2gwweXLnn5VLVyVKXVyM+thZ1Gy42++qD/SIZIe9hh0HmV1H2VmSwEv2NP6MoVMJUhuiaukS7t2VJPUlUqHQg6cj+YI8xpVWLlRqJtarmV1eLNSPZE5jSJ7krEgxwW0YiyO4sCWwevDjmasyxqveMdfHU8qMU72+epKWdmkSBIkVEHIKMf/p8apznKbzSd2dbvuZJolZSrAMrDBBGQQeYIribTugc423sSbZkou7Insx7SnXhBOquPejP2jTrg1t4bFRxC6upv6/yTpxqrJM6NunvLFfQ8aeq64EkZOqnp5qdcHw7waiq0nTdmZ1WlKnKzPG9+8qWUPEcNK+kUfVm7yB7o0z9nM0pUnUduApUnUlbhxMfo43SeHivLzLXc+p4ucanXHgx0z3AADrnS0SstiHGYlT/AKcO6vqXuuFEUAoBQCgFAKAUAoDS21suO6gkglGUkXB7x1BHiDgjxFD3TqOnJSjuiibDmkgf6Ddn66MfVSdJohyZT8QGhHPTrqaqVqdnmWxrqUakc8f/AA0t7Nr3FrPDInrwOCjR4Ht5yMNzDEcs6HhI61ylCM4tPcmpU1UTjxMu0rSHaVuJIWUuAQpbp8Uco5gHTyOGHii5UpWfvxO06kqMtfiiA3d3me1bsLvi7IHgDNq0J+CTHNe5u7lkcpZ01PWO/qS1qCkusp7HjeXZItD2sYDWcp9ZRqIy3Uf0bfZr5Z5CXWafuX1/knweKt2J7GqLvs4jFKpuLQjIUH6yL4WiY8wO48vLNdWrvtL1JMRg7PrKRq7Ev+1VhqeA4DHGWX3SQPexzrtWGVl7D1HOPa3RI1ETigBFAaXo+vzDfPbhvq5CwA6cS5KkeOAR46eFOkKanRVTijDxUEr24HUqwimKAUB5kQMCrAEEYIPIg6EEd1dTad0Dlu07aXZF4s8GTC+QAeRXm0Tn7wfAHmDW/h60cVTyy7y93LFlWhlluXj0ebAa7kG1bxg7sT2CA5WMAkA+YOQF6HJPrHSwoqCyozMZXyLqIac/H370OmUMwUAoBQCgFAKAUAoBQCgKZ6WOzWwaVh9bEymBwcMshYDKnuxkkdQPKupX0LmBzOsktnv5FX2LtxL2M2t6oWV05clkHPijPRxzx0IyOoFOcMjzw2NatQlRdyvGK4sbluzP1gGSD7FzH0JHRxyPcfA1LeM467en8FxRjiof9kTl4sW0ojNbgdug4ZInwCw/2b/fwv36d+I1em7S25/cq0pyw87S2e5B7E2wbZSkitLZPlXRhl4TyYEH3c6Ffz9qSUc75S9SziMMpLrKZjvIPojrwtx2c2sMuchevAx/x+OH9xf9luS4PFfsmbEJUjKYwdcrjB+yo3fiacbW0PdcOmGGWR2kEVvPL2ZAYxJxY4hkaA57+nSpFSbVypVxtKlLLN2Nm13e2hd+rFbtAh0Mk/qEeS+18wD8qkjTS1epRxHS9KKtF/L3YzzbrRWF/s+BHLzESSSudMjhwoC9FHC/U8zXjGS/oSv71M+jXlWjKTVlpYvdfOnRQCgFAaG29mLcwPC+PWGh+FvdYeR/OpaNV0pqaOxdndER6EdpspubKTRo27RQTy14JR5A8J82NfStppSXEq9J012ai4nVq8mUKAUAoBQCgFAKAUAoBQHMPTtc/UW0P+0mLfuLw/8A2CvUeZqdFwvOT8PUqd1aq4wdMHKkaFSORU9CKpxk07n186cZrKyQW8+kottdtwzA/wCT3IGhboH7mPIg6N54rtrdqO3FGNUoVMNLPHYhZklhlaRT2F1D7Y91156/EhA0P8NPaaayvVMtyVPFU8y34kir220Ss/CwkTDXVujYMqDQunxFeeOZA4cg8JrqTpOz24MzZOrSi4p77crluufRxDOifQ7lo7OXhkaIZdWxqrRsxyuevPp3YqXjm4mbHHzg3nV5L4FO3i2INm3ogQloJ144+LmpyQVz1xga9zDu15Ujmjfijb6Lxjqq0vfieqqm0bW5G84spLvMUkzSyxIiR4zkLITnPTA6Zq0mlBNnzfSdB1qujta/2LZLvBtKcYjihs1PvSN2sngVUAKD4NVOpj6Ue7qUY4KlHvO/0NXZW7scUhndnmuG9qaQ66jBwOQGNPAaZxWdXxlSqsr0XIt30yrREzVU4KAUAoBQFEgb6LvBE2cLORkd/aKY8H/zBn7K+gwM8+HXhodrxz4aS5Ha6sGAKAUAoBQCgFAKAUAoBQHIPTY+bqyTuBP7zqP+WurZm30Ot/NEVVM+rPMiBgQwBB5g0TsGk1ZmhvJJK8AXRuzz9YSe0EeNYyffXODk6jHXnU1Fxza+2Z0sJ1UnOG3FHRd2ty7C52faMYsHswzOrFXZmGJVZ11Kk8Qx0GgxUzZ8zWxVaFaWvvgXmxs0hjWOJQiIMKo5AVwpSk5O73OY+mWMG52fn+k/smMij7rNroXvv4fcrjTqObKPMiqtmfU5o8zU3RcHaGhyDPnI8IZq9YvTDP4eqMTF6zb8/VHU6+fKYoBQCgFAKAUBz30j/V3dnONCDz/4bq4/vGtnouV4Sj796EsFmhKJ3Kr584KAUAoBQCgFAKAUAoBQHPfSHufc3l1BLB2XDEmD2jMNeInop05V3g0aWAxkMOnmXE0YPR9dto9xboeoRHcj7Sv4VF1UTRn08/2wNyD0ZP8Azl85/YiRf7xavWSPIrz6crPZWNxPRhbe/PdPnmDIoH2IgrqSXAry6XxMtLntttW2zUFnaJJO6EnslbPZ8RLHtJG0TJycc9eVJSS1bKlS8/6taSinxfHyS1Zpz7633NbKLHw9vlvLPABmouvhchjVwjdnN/L+TPu1tyz2yCJ7Ze1g9yQB8BsAlGIGmQAdByFTtWLdajUwvdlo+RN//wAVs/8A3OD9wVwh/U1v8mQm8e6wha3l2fZoTHIxkSMxoWBjZF1YgHBaoq9PrKbhff8AJYw+J1fWy9WaMj7U93ZgH7VzD+ANUl0YuM/p/Jb6+h/n9Gasq7YPK2tY/wBuUE/dJUi6OpcW/oP1FDm38CF2xtPakDRq7WvFK4RFjKsST4ZOANMk94r08Dh4pt30Jqc6VS9r6F6jBAAJyQBk956nFYj30PJVt5doXMVxGqzxQwS6LJImQr/C5GcA8+IjHPOgJrRwdCjVi1Ldeh60yt2u/A3brdnaqqXfaFuijmeBQB3alKvLB4dft+rKyxtJ6KDIG5tbge1tyz/qyjP2KK9LC0F+wmVZP/ikQe0dkpKR2214JMZxnt2Azzx6uByFTwhGC7EbEsa0ltSf0O87G2tDcx9pBIsig8JZc44gASNfMfbXDAqU5QdpKxv0PAoBQCgFAKAUAoBQCgPMsgUFjyAJPkNTQJXOLx7PklYXsNxLDcTfWFgxIIY8SoQeaqpVccsKNKrPENSaa0JJ9JdVUlRnBSgnbk9NN/PUl7ff3aFtgXdstwg5yQEg+JK4I+5RU0akJbP5k8P0lf8AtzyvlL3+SRvfSnaPaTPDIyTiM8CSLg8R0XGMqcEg4zyBqXKyWPR9VVEpLQi9l2QijC82OrsdS7n22YnUknvrMnNydz57E4iVeo5vbh4LgjbrwVyG3Di7PbsqroGiYn+sEc/2q0qTvTR9Qp9Z0dBvhp8rr0OyV6KAoDmPpOtUmvYIpMlRbu+ASNeNQOXzqahFSlZlmNadGg5w3ul9GVtN2LUfzQPmz/xq31MORXfSWKf7vovwN1NkJ/KUrBQqwIpRR1LjHF449b5kd1Y3S08kMkVubWGqynhouTu3e/zOhV8+eyqek2ANYkn3JEYfM8H/ADfdV/o2Vq9uaZJRfbJhpu03bzLnP0XA4uZKnhjOveQpB8RW1x0My2XGWjzKtHsG3AA7FDgdRn8a0erjyM6WPxDd87PUmyYApxDFyPuL3eVdyRtseY4uu5Ltv5stnoTXGzvOZz9yj8qzZbmn0l/f+Bfq4UBQCgFAKAUAoBQCgFARO9s5SxunHNbeQjz4DihLQV6sV4ootpHwxoo5KqgfIAVmN3dzFqyzTlJ8WzLXCMj77YsEpDSRqWBzxDQ/Mjn86kjVnHRMt0cbXoq0JO3LdfX7EhUZUFAR25VzDb7QuZ71xC0g7OHjBClMjJ7T2AcImhOedaNJrIkj6WFqmEp06OttXbe/lvu2dZilVgGUhlOoIOQfIivZTatue6A5fv1J/nZB3WWftmP8BVnDd4mqr/R3/wC32NSrplkLtuwlDC4tWZZlGDwn2l7sHQ+R0NVsRh41Vqrmr0fjY0/6VXuv6P8ABk2JvpdSeq0UDsDjhMyQvn9mRtfkKxKnRlO/ZbX1/BtzjCOt3byuvoZr7YF/ePm/eOztBrrJHjGdMAMeJ/FsDu7jZoYenRXZ35kTxVKC/p9qRMb0bYNxHHZ2icFqhQPI4wXWMgqkaH1gvqjUgZx3c7lOjJu7MvrqdLNOTvN3tbg3xb29TXq+ZB5l9k+R/CuPY9R7yLb6JYODZdvnm3G32yNj7sVls18e715e+BcK4VBQCgFAKAUAoBQCgFAQu+o/zfef+Gl/+NqE2H/ux816lNRsgEciM1lmC1Z2Z9ocFAKAUB5ljDAqwDKeYIyD5g11O2qPUZOLzRdmQz7KNtxS2c8lqQCzBTmM4GTxI2n5eFWKeIlez1NbD9Jzm1TrRz305P5+/Mu/oy2/cXtqZbkJkSFFZQRxAAZYjJHMkaY5cquNWZcxlGFKplgVffRs7Z8rNR/7hP51Yw3ePFb/AGX/AOvsY6umSeZJAoJYgAakk4A8zXG7HqMXJ2SuyB2zfxOVWJYJpGB1bhYKBjn1Pl4VXr1owV9zTwmHqxTlUcoRXK6uRaXc1u40hxJoGEYUK39QA/b/ABqtTxV02kXnQo4iH7rrxbbXxNobelgYi4+sRvZZQAQe7Hd51JRxefcgfR9KvH+j2Wt07v4m9a7yoWCyo8LNyLez+9p+FTwxEJlar0ZNJypyUkuW/wAiWvZOGN2+FGP2AmpZOyZQpRzVIx5tep0nc61MVjaoRgrBHkdx4QW+8mss0MRLNVk/FkxQhFAKAUAoBQCgFAKAUBhvLcSRvGeTqVPkwwfxodi7NM5JaXoislkk/m4gGH6yeoR5lhiqEoN1Mq5lSth3UxkqceMvo9b/AC1POxoZYmVJH4jLD27KeaOzesB+qc8u9TXlzjO7S2dvNF7pbD0oQjKCtw80l6kxXgwhQCgFAVfaW1ZLpZYbaP1dUeVzgeIUDU/9+VaGHwkm1Jm3h8JTwsoVq8td0lq/j7+J62TDf28SxRXxjRc4VY1IGSWOp15k1ofpr7ss1ekaE5ZnSv8AE+W9vdNdma5lExMXBx4AOhBAKgDx11r1TpOEiLE4ujUw+SmrO97fB8SXqwZZF7yWjSQEJqysG4ejY5qR178d4FRVouUbIu9H1Y06yc9npfl4lZa2WWMSQAJIvQYGvUH8qyFJwllnqmbaqSpTdOrrF+7m3azrcRlXGvJ17j3io5xdKV18CGpCVCalHbgeIU4g1vNqQPVb4l6EfrCut2fWQOyeVqtT+Pg+XkYLZM5tp9cDKN3jw8R/EV7k/wDkh8SSo7Wr0viZI5pI+G1lcdjK6IJWOOBCwD5Pdw58ulWqdfPBo4qNKrPr4K0ldtc3bT6n6PUDGnLpUZjn2gFAKAUAoBQCgFAKAUAoDjdxs5pb+a0ZfqYblp5D0YSHtYo/3nbI7hVPFTVJOa3ei+7NXD0IqX6ji0l8tG/kl9Tdt37S4uZenGIV8ohhsf12f7Krwjlpxj8fn/FjK6YqXnGnyV/n/CRuUMYUBgvLxIlLyMFUdT+Q5k+Ar1GLk7IlpUalWWWmrsgjvUWVpIbaaSFDh5QNFOMjQA6ddSMZHeKsrCvi9TXj0LLapNKT4fz/AOmLdAf5Kh6ksT4niI/Ktqj3B0o/9TJcrehM1KZwoBQCgK5t2x7FjcxDQ/pkHUfGPHv+3vqniqCmro2MFiOuj+nqPX9r+34/8I67hyRcQanGSB769fn/AI5is2Ev+Of/AIXKc7Xo1dvRmwwWdFdDhhqp7j1B8OhFeFenJpkavRm4y24+/QxXKGaMMo4ZYzoOoYc18j/CvUXklZ7M9wapTyvWL9OZmThuIhxDRhqOoYaHHiDXl3pz0I3moVdOH1RffRXvK+TYXLZeNcwOffQc181HLwz8OtpSUlmR5xdKMl10Nnv4M6TXSgKAUAoBQCgFAKAUAoCC3n26YAsUID3Mv6NDyUcmlkxyRftY4A56eKlSNOOaRYw9DrXrst/wVSciytZZSeNwGkd2wDJK3U92WwAOgwKw7yxNZJ8fojXjG7UUR2w7cx28an2uHiY97N6zfeTV6o7ydj5HG1etrzl4/RaL6G9XgqigKBvCj3u0I7WPowjHXBOsjEeA5+CVpYaOWnm5n13RdOOHwjqvd6/he+Z3zZGyoraBIIlAjReHHf3lu8k5JPjXozalSU5OUtzjtvF9BlkspyFMbExM2geNjlSDyznOR35HQ1doVFlsyXG0ZVrV6avda24NfYlRVkyTB9Mj4xHxrxn3QddNTnHL515zK9iXqamTrLaczPXoiFAfGUEYOoOhFcOp2d0U6RPok/ZH9DJrGT0Pdnz0+w1l4uhxR9DCf6uj1i70d/H3+UZJE7J+Mfo3Prj4T0fy76qJ542e62/ByL62GV95bePh+DLPHwv2g66P4jo3mPwzXlO6yv4HiMs0cj+H4+PqfYIeCR8ey/reTcm+3Q/bXJSzRXgclPNBX3Wnw4Hq541KSxHE0LccZ8RqQe8HljrXqlPK9dj1Qmk8su69H+Tte6+3EvbaOdNOIesvwuNGU+R+0YPWrjVinWpOlNwZLVwiFAKAUAoBQCgFAR23Nqi3QHHE7twRpnHExBOp6KFDMT3KcZOAfFSahFyfAlo0nUlZFZgt8M7seOWQ5dzzOOQA91ByCjl4kknArV5VZXka8YqKUVsVv0mSEWLAe9IgPlni/FRVno5XrryZNR76Pex73tY8kcLqeCRPhZdCPLqPA1YnGz024Hx+Nwzw9Vxe26fNe9zdrwVBQFF3fmNttyNn0DXDD5S8SqfL1xWrTadJWPs4NVej1l4RX0tf0P0LXDFIfeLdm2vVUXMYfgzwkEhlzzwykHHhy0FLk1KvUpO8GVqL0UWa8pboLn2RKoHlomcfOvWdk8sdOWrir+RTNv7Chs9rRRW6lUMHFgsx1PaAnLE/CKmoPtEterOrgZSm+K9UStXj58UAoCN3g2YJ4SvvD1k8x08jyrxUjmRcwWJeHqqXB6PyK/sW97RCj+0ujA9Ry1/A1h16eSV1sa+Ko9XPNHZ7EiqAADoBjXX8ahb1uVW23c9CuAUOEr6O9r/RL4wMcQ3h9XuWXp+97PmU7qu0pZo+KLNWPXUM37o+nv7nZa9mYKAUAoBQCgFAKApO0JTNeyMf0duvYx9xdgHmYd/uJn9Vh31l9I1dqa839jVwsMtO/F+0ZqyyyQO/Vr2ljOPhUOP6pDH7gftq1gp5a8fkeqbtJEdeWbqsV7ACxaFO3iHOReEYdf11HTqPvsUqqu6M+bs+Xh5FbFYaOIp5JaNbPk/wzftblZEDowZWGQR/jn4V7lFxdmfJVKcqcnCas0Za4eCG3j2At0oIPBInsv8AkfD8PtzNRrOm/A0MB0hLCyel4vdfde9T7e767VtYB2gtiEAXtCGLueQPtAE/LpVuFSE3ZGvQeDxNTLDNd625HV9jNIYIjNgymNS+BgcRALYHdnNeypUtmeXY3KHg5D6SFxtq2Pfb/nNU9DvIvr/YVPP7o91fMIUB8dwBkkADmToPtrh1Jt2RA7Q3ojU8EJDudMk4Qebdfl9tQzrqKutTUodF1JLNU0X1+X5+RpWVkFZpGIaRySWAwNdTwgVj1qzmy1VrNpU1pFG7UBAKAUBp7Wty8Z4chl9ZSOYI108alozyyJ8NUUKivs9Gdt3Q2yLuzhn6suH8HX1XH7wOPDFW2VK9LqqjiTNCEUAoBQCgFAQO+G9UVhDxyes7aRxg4Lt+SjTLdPEkA9SuT4fDyrSstuJDWUZVBnBY5ZiORZiXcjwLEn5181Vm5zcnxNZKysjPUZ0jt5FzaXI/oJP7hqbD/wB2HmvU7HvIbuD/ACS2/wCBH/cFMR/dl5v1E+8yM2lsR4maazAy2skBOFc/Eh9x/uP42KOJTShV+D5fwVsThaeJjaejWz4r8ox7M2pHNkLlXXR43GHU9QVP41ZnBx8j5rFYOrh3aa04NbM3a8FUru8EX0i7srPmJJQ7j9UHB/siT7KuYWO8vgb3Q8clOpX5Ky9fwdtqwRCgKVvlubLd3UNxFLGhiQrh1Y51J6Ed5617hPK7lmnWiqMqUlo+Rhj3IuPeuYR5QOfxmFTfqXyK3VUOT+a/+Taj3EB/SXMnlGsa5+bBjjyOfGvLxE2dUaS2jfzb+1iRs9y7JDkwiRh1mLSfMCQkD5AVC5N7sk66aVo6eWnoe9rbn2VyPrbaMn4lHC3h6yYPypc9U8TVp92RzreD0WTwZk2fKzrz7JyA3yPst5ED50eWXeRfp46nU0rR+PvUp8W2WRjHcxtG6nBypBB/WU6ioJ4bjAkqYK6zUnde+JLRuGAIIIPIiqzTWjKDTTsz1XDgoCzeibaYhmntHYBXxNDk41J4HUeOeDAHcavQlmimTYpdZTjUW60f2OqV6M8UAoBQCgK9vlvbDYRcT+vK36OIHVj49yjqfxOlCzhcLPETyxRxDbPaXateXMyNK0nZ9kDhkXh4l4E6RjUZ7+eSSaoVMa081O1lpbi/E+6wfRdOl/p5Rd7XzLZa2tf/AC4+mxl3c3qms8JJmWDu6p+yT/dOnlXJQo4vWPZn6+/mUsb0ZOl2uHP88jqez76OaNZImDIw0I+8EdCO6sqpTlTllktTHaadmbFeAad7ew20fFIyxoowOnIaBVHPToKkhCdWVoq7OpNvQwbNtbq/1UNaWp99h9fIP6NTpGp19Y5PIitShgIx1qav6FetiYU9Fq/oS21PR9aSRqIlMEsfsTR548nUlyTmTJ58RzqdRWhZWtwKKxU9VPtJ7p7FRvoL6y/0qHt4h/P24zgd7x6EaczoPOq88Mn3SCp0fQra0JZXylt8H/6ePRqBd7UmuhrHBEFjyORf1QfmBL+9U1OGSCRdnSeGwkaT3bu/fyOvV6KAoBQCgFAKAUAoCH3i3Ytr1OG4jDED1XGjr+yw1+R08K6nYmpV50neDORbx7h3ezyZbcme35tgeso/XQdw99e7UAVyUYzVpGpDEUcSstTSXv3Y0Nn36SrleY5g8x/28ap1Kbg9SrWoypOzNq0ikmlENunaS9R7qD4pG90feeQrijpmlojkaemabsvXyLgfRtb9lw3E5Ny/6OQHhCMDnEUefWHLOck/qmvKxLT7K0Oxxjg7QWnLn5slt1N4pY5foO0cLcAfVS+7Ovep+Pw6+eauwnGavEjr0YtdZS24rkXSvRTFAKAre++90ez4eJvWlfSKPqx7z3KOp+VCzhcNKvPKjhF7dyzytPcMXlfmTyA6Ko6Ad1ZOKxXWdmPd9T9H6M6NhhYJtdr0/nmzauNmMkEU5ZCspYBQ3rDgODxL0z05/hVZwaipcy5TxUZ1p0UneNuGjvyZi2dLGsgM0ZkTDZQMVySpC+sOWGwflXINJ3Z7xEKk6bjTlZ6a2vx108tD3sHbUllJxJ60TH6yP/mXuYf48LinHErJU0lwf2ZhdJdFpJ1KXxXL+PTyLpLvkZ3WHZ0TTzOM5YYVO8tnHLqSQPE1yl0bK96rsvA+elFQWao7ItW7e4gRxcX7/SbnmOL9HH/w1xjPjgeAFacIRgssFZGZXxjn2YaL6suteiiKAUBr2tjHGXaONEMhy5VQOI97Y5nxoenJvdmxQ8igFAKAUAoBQCgFAKA4/t/d9L3arw2kRtjDrcyg44uLBBSLvOvrdc5PQnxVqKEO1qa1Kq6eHvUea+y8vE6RsDYUNnEIoE4RzYnVmPxO3U/h0wKzKlSU3dlGpVlUleRF7xbnR3d3a3Ukkga0YMiDh4CQwckgjOThdQfdFdhVcYuPMisbu9W7yXsBjY8LqeKKQe1G45MD+I/A4IUqjpyuTUarpyv8/EjNyN55HdrK99S8h0z0mUcnXvONSOo1HULqJqSzI94mgklUp91/TwLlXSma+0ZnSKR407R1RiqZxxMBkLnpk6UPUEnJJuyPzhf3ks908l6WE3Fh1KkGNc+yqHkAOQ/iSaOOlNWj+3nz98j9B6Fo0IUr0mnLh+fjxfDY97XiiWZ1t5DJECOFyCCRgE5BA5HI+VZs1FS7Lujbws6s6SlWjllxS1NSvJYMluqllDtwqWAZsZ4RnU4HPA1xRWvqeKjkotxV3wW1/C59vEVZHEbcaBiFbGOJQdDg8sjXFddk9DlKUpQTmrO2q3s+KuTO7m2pdlTJIpWWGdFaWJGyQCSF/ZkGvq+OOumvhq7mlCT1t7v4nyXS3R0K0ZVIJxytrXTXmucX70O/xvkA4IyM4IwRnvHQ1aPimeqAUAoBQCgFAKAUAoBQCgFAKAUBTd/9iykLfWel1bA6AZ7WPm0bDr1IHmBqQRxxUlZlzC1Y/wBup3X9HzJDdDeWO/txKmjDSRM6o3d4g8weo8cgZdWk6crM816MqU8rJyoiEq+9O+KWzCCFDcXb6JCnQnrIR7IxrjnjuGosUcO56vRFmjh3NZpaRXE8bs7pOJvpu0HE12R6oHsQjXCoOpGTr46a5Y6MYqKtE81sQnHq6atH6suNdKgoCtb4bmQX6+uOCYD1JlHrDuDfEvgfHBFPBlrC4uph5XizkG0dhvs+Vl2hE7xsrLFLEfVL49QknljXKkZ8COdKpgou8ofI+xwvTkq8IxTSd1dtcOOi9V9CIs7jgdHAV+Fg3CwyrYOcMOqnkRWZZwlqtuZ9LNKtTajLRrdPXzT5n27n43d+FV42LcKjCjJzhR0A5AVyTu7nqlDq4KF27K13u/PxPcNk7RySAepFw8ZyNOI8K6dda7GEpK6PFTEU6c4wk9ZXt8Fdl09FO6pnlF5Mv1MZ+pBHtuD7f7K9PHyrYw9BUo67vf8AB8T090r1z6mm9Pfvy8zsdWD5YUAoBQCgFAKAUAoBQCgFAKAUAoBQHJN7rOTZF6L+2GbadsTRjkCdSPDOrKehyORweTpqpHK/ga2HlHE0+qn3lsZds+kGW8dbXZKMXkGsrDHCMa8IPs46ufl0NVqWEy61BDCRpLrK+3It+5W5sdihYntLiTWSZuZzqQpOoXOveTqegFtspYjEyrO2yWyLPXCsKAUAoDDeWqSo0cqK6MMMrAEEeINDsZOLujku9norePMuziWXmYGOo/YYn1vI6+J5V4qU4VVaa/Jv9H9N1KLtJ/h+a+6KNYtFxSJcdpG6o3CvDr2gxwq4bBC889RWZVwjp3b1Xh9z7Cl0l16j1Vr3V7v9vFp8X4E9uLug20JOJwVtUPrty7Qj3EPd3kfjVrC4bq1nlv6fyYvTnTKinRpP3+PXyO7wQqiqiKFVQFVQMAADAAA5ACrh8U227syUOCgFAKAUAoBQCgFAKAUAoBQCgFAKA1dqbPjuInhlXiSReFh+Y7iDqD0IFD1CbhJSjuiG3L3Ph2fGVj9eR/bkIwW7gB0Ud3zrrdybEYmVeV3sWOuFcUAoBQCgFAKAr+8+5trfYM8frjGJE0fAPsk41XmMHlk4wda6nYsUcTUpd1k1Z2iRIscShEQYVRyArhBKTk7szUOCgFAKAUAoBQCgFAKAUAoBQCgFAKAUAoBQCgFAKA//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3639"/>
            <a:ext cx="2526966" cy="263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216" y="2558698"/>
            <a:ext cx="2343150" cy="21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933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82966">
            <a:off x="7447857" y="-87755"/>
            <a:ext cx="1471813" cy="14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accent3">
                    <a:lumMod val="50000"/>
                  </a:schemeClr>
                </a:solidFill>
              </a:rPr>
              <a:t>Before the conferences – continued…</a:t>
            </a:r>
            <a:endParaRPr lang="en-US" dirty="0">
              <a:solidFill>
                <a:schemeClr val="accent3">
                  <a:lumMod val="50000"/>
                </a:schemeClr>
              </a:solidFill>
            </a:endParaRPr>
          </a:p>
        </p:txBody>
      </p:sp>
      <p:sp>
        <p:nvSpPr>
          <p:cNvPr id="3" name="Content Placeholder 2"/>
          <p:cNvSpPr>
            <a:spLocks noGrp="1"/>
          </p:cNvSpPr>
          <p:nvPr>
            <p:ph idx="1"/>
          </p:nvPr>
        </p:nvSpPr>
        <p:spPr>
          <a:xfrm>
            <a:off x="822960" y="1100628"/>
            <a:ext cx="7520940" cy="4080972"/>
          </a:xfrm>
        </p:spPr>
        <p:txBody>
          <a:bodyPr>
            <a:noAutofit/>
          </a:bodyPr>
          <a:lstStyle/>
          <a:p>
            <a:pPr>
              <a:buFont typeface="Arial" pitchFamily="34" charset="0"/>
              <a:buChar char="•"/>
            </a:pPr>
            <a:r>
              <a:rPr lang="en-US" dirty="0" smtClean="0"/>
              <a:t>Gather all the work samples that will be shared during the conference.  </a:t>
            </a:r>
            <a:r>
              <a:rPr lang="en-US" b="0" dirty="0" smtClean="0"/>
              <a:t>You may want to consider guiding the students and letting them take the lead on this.  They usually know what products were their best and which products they are most proud to share.</a:t>
            </a:r>
            <a:endParaRPr lang="en-US" b="0" dirty="0" smtClean="0">
              <a:sym typeface="Wingdings" pitchFamily="2" charset="2"/>
            </a:endParaRPr>
          </a:p>
          <a:p>
            <a:pPr>
              <a:buFont typeface="Arial" pitchFamily="34" charset="0"/>
              <a:buChar char="•"/>
            </a:pPr>
            <a:r>
              <a:rPr lang="en-US" dirty="0" smtClean="0">
                <a:sym typeface="Wingdings" pitchFamily="2" charset="2"/>
              </a:rPr>
              <a:t>Practice with your students</a:t>
            </a:r>
            <a:r>
              <a:rPr lang="en-US" dirty="0" smtClean="0"/>
              <a:t>.  </a:t>
            </a:r>
            <a:r>
              <a:rPr lang="en-US" b="0" dirty="0" smtClean="0"/>
              <a:t>Initially, they will not know what to say or what to do.  Explain your expectations, their role, their family’s role and your role as the teacher.  Role playing can be especially helpful.</a:t>
            </a:r>
          </a:p>
          <a:p>
            <a:pPr>
              <a:buFont typeface="Arial" pitchFamily="34" charset="0"/>
              <a:buChar char="•"/>
            </a:pPr>
            <a:r>
              <a:rPr lang="en-US" dirty="0" smtClean="0"/>
              <a:t>Be aware that many families will not know their role and may unintentionally “take over “ the conference.  </a:t>
            </a:r>
            <a:r>
              <a:rPr lang="en-US" b="0" dirty="0" smtClean="0"/>
              <a:t>Prepare a Family “How to Guide” beforehand and make sure to go over this with the students.  Make sure to stress the importance of the student LEADING the conference.  (</a:t>
            </a:r>
            <a:r>
              <a:rPr lang="en-US" dirty="0" smtClean="0"/>
              <a:t>see example Family ‘s Role)</a:t>
            </a:r>
          </a:p>
          <a:p>
            <a:pPr>
              <a:buFont typeface="Arial" pitchFamily="34" charset="0"/>
              <a:buChar char="•"/>
            </a:pPr>
            <a:r>
              <a:rPr lang="en-US" dirty="0" smtClean="0"/>
              <a:t>Send home a reminder note.  </a:t>
            </a:r>
            <a:r>
              <a:rPr lang="en-US" b="0" dirty="0" smtClean="0"/>
              <a:t>Make sure to stress to the students that they must attend with their family.  If you don’t, you will inevitably have a family show up without their child.  (</a:t>
            </a:r>
            <a:r>
              <a:rPr lang="en-US" dirty="0" smtClean="0"/>
              <a:t>See the example Reminder Note</a:t>
            </a:r>
            <a:r>
              <a:rPr lang="en-US" b="0" dirty="0" smtClean="0"/>
              <a:t>.)</a:t>
            </a:r>
            <a:endParaRPr lang="en-US" dirty="0" smtClean="0"/>
          </a:p>
          <a:p>
            <a:pPr>
              <a:buFont typeface="Arial" pitchFamily="34" charset="0"/>
              <a:buChar char="•"/>
            </a:pPr>
            <a:endParaRPr lang="en-US" dirty="0" smtClean="0"/>
          </a:p>
        </p:txBody>
      </p:sp>
      <p:sp>
        <p:nvSpPr>
          <p:cNvPr id="4" name="TextBox 3"/>
          <p:cNvSpPr txBox="1"/>
          <p:nvPr/>
        </p:nvSpPr>
        <p:spPr>
          <a:xfrm rot="21207097">
            <a:off x="3482281" y="5368833"/>
            <a:ext cx="4648200" cy="1200329"/>
          </a:xfrm>
          <a:prstGeom prst="rect">
            <a:avLst/>
          </a:prstGeom>
          <a:noFill/>
        </p:spPr>
        <p:txBody>
          <a:bodyPr wrap="square" rtlCol="0">
            <a:spAutoFit/>
          </a:bodyPr>
          <a:lstStyle/>
          <a:p>
            <a:r>
              <a:rPr lang="en-US" b="1" dirty="0" smtClean="0"/>
              <a:t>TIP:</a:t>
            </a:r>
            <a:r>
              <a:rPr lang="en-US" dirty="0" smtClean="0"/>
              <a:t>  Provide coloring sheets and crayons at a back table for siblings who also attend.  You want your student to have their family’s undivided attention during their conference.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928467"/>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72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926"/>
            <a:ext cx="2590800" cy="194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accent3">
                    <a:lumMod val="50000"/>
                  </a:schemeClr>
                </a:solidFill>
              </a:rPr>
              <a:t>During the conference</a:t>
            </a:r>
            <a:endParaRPr lang="en-US" dirty="0">
              <a:solidFill>
                <a:schemeClr val="accent3">
                  <a:lumMod val="50000"/>
                </a:schemeClr>
              </a:solidFill>
            </a:endParaRPr>
          </a:p>
        </p:txBody>
      </p:sp>
      <p:sp>
        <p:nvSpPr>
          <p:cNvPr id="3" name="Content Placeholder 2"/>
          <p:cNvSpPr>
            <a:spLocks noGrp="1"/>
          </p:cNvSpPr>
          <p:nvPr>
            <p:ph idx="1"/>
          </p:nvPr>
        </p:nvSpPr>
        <p:spPr>
          <a:xfrm>
            <a:off x="822960" y="1524000"/>
            <a:ext cx="7520940" cy="3429000"/>
          </a:xfrm>
        </p:spPr>
        <p:txBody>
          <a:bodyPr>
            <a:normAutofit lnSpcReduction="10000"/>
          </a:bodyPr>
          <a:lstStyle/>
          <a:p>
            <a:pPr>
              <a:buFont typeface="Arial" pitchFamily="34" charset="0"/>
              <a:buChar char="•"/>
            </a:pPr>
            <a:r>
              <a:rPr lang="en-US" sz="1800" dirty="0" smtClean="0"/>
              <a:t>Make sure to have all student portfolios, checklist/goal sheets, handouts, sign-in sheets, etc. organized for easy access.</a:t>
            </a:r>
          </a:p>
          <a:p>
            <a:pPr>
              <a:buFont typeface="Arial" pitchFamily="34" charset="0"/>
              <a:buChar char="•"/>
            </a:pPr>
            <a:r>
              <a:rPr lang="en-US" sz="1800" dirty="0"/>
              <a:t>Have your families sign-in and provide them with any handouts</a:t>
            </a:r>
            <a:r>
              <a:rPr lang="en-US" sz="1800" dirty="0" smtClean="0"/>
              <a:t>.</a:t>
            </a:r>
          </a:p>
          <a:p>
            <a:pPr>
              <a:buFont typeface="Arial" pitchFamily="34" charset="0"/>
              <a:buChar char="•"/>
            </a:pPr>
            <a:r>
              <a:rPr lang="en-US" sz="1800" dirty="0" smtClean="0"/>
              <a:t>Greet the students and their families.  </a:t>
            </a:r>
            <a:r>
              <a:rPr lang="en-US" sz="1800" b="0" dirty="0" smtClean="0"/>
              <a:t>(You may have to provide friendly reminders for the students and help them get their conference started.  Be quick with your directions and walk away.  )</a:t>
            </a:r>
          </a:p>
          <a:p>
            <a:pPr>
              <a:buFont typeface="Arial" pitchFamily="34" charset="0"/>
              <a:buChar char="•"/>
            </a:pPr>
            <a:r>
              <a:rPr lang="en-US" sz="1800" dirty="0" smtClean="0"/>
              <a:t>Walk around and make sure to sit down and visit with EVERY family.  </a:t>
            </a:r>
            <a:r>
              <a:rPr lang="en-US" sz="1800" b="0" dirty="0" smtClean="0"/>
              <a:t>(They may have questions.  Encourage the students to try to answer the questions first and then provide support as needed.)</a:t>
            </a:r>
          </a:p>
          <a:p>
            <a:pPr>
              <a:buFont typeface="Arial" pitchFamily="34" charset="0"/>
              <a:buChar char="•"/>
            </a:pPr>
            <a:r>
              <a:rPr lang="en-US" sz="1800" dirty="0" smtClean="0"/>
              <a:t>ENJOY watching your students be self-directed, responsible, engaged learners! </a:t>
            </a:r>
            <a:r>
              <a:rPr lang="en-US" sz="1800" dirty="0" smtClean="0">
                <a:sym typeface="Wingdings" pitchFamily="2" charset="2"/>
              </a:rPr>
              <a:t></a:t>
            </a:r>
          </a:p>
          <a:p>
            <a:pPr marL="0" indent="0"/>
            <a:endParaRPr lang="en-US" dirty="0"/>
          </a:p>
        </p:txBody>
      </p:sp>
      <p:sp>
        <p:nvSpPr>
          <p:cNvPr id="4" name="TextBox 3"/>
          <p:cNvSpPr txBox="1"/>
          <p:nvPr/>
        </p:nvSpPr>
        <p:spPr>
          <a:xfrm rot="21083524">
            <a:off x="4106540" y="5373602"/>
            <a:ext cx="3886200" cy="1200329"/>
          </a:xfrm>
          <a:prstGeom prst="rect">
            <a:avLst/>
          </a:prstGeom>
          <a:noFill/>
        </p:spPr>
        <p:txBody>
          <a:bodyPr wrap="square" rtlCol="0">
            <a:spAutoFit/>
          </a:bodyPr>
          <a:lstStyle/>
          <a:p>
            <a:r>
              <a:rPr lang="en-US" b="1" dirty="0" smtClean="0"/>
              <a:t>TIP:  </a:t>
            </a:r>
            <a:r>
              <a:rPr lang="en-US" dirty="0" smtClean="0"/>
              <a:t>Your students may be very nervous.  Make sure to encourage them and make them feel comfortable as soon as they walk in the classroom.</a:t>
            </a:r>
            <a:endParaRPr lang="en-US"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354" y="4921538"/>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71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772" y="20782"/>
            <a:ext cx="1699228" cy="15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20803"/>
            <a:ext cx="2133600" cy="14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accent3">
                    <a:lumMod val="50000"/>
                  </a:schemeClr>
                </a:solidFill>
              </a:rPr>
              <a:t>Feedback, Evaluation and reflection</a:t>
            </a:r>
            <a:endParaRPr lang="en-US" dirty="0">
              <a:solidFill>
                <a:schemeClr val="accent3">
                  <a:lumMod val="50000"/>
                </a:schemeClr>
              </a:solidFill>
            </a:endParaRPr>
          </a:p>
        </p:txBody>
      </p:sp>
      <p:sp>
        <p:nvSpPr>
          <p:cNvPr id="3" name="Content Placeholder 2"/>
          <p:cNvSpPr>
            <a:spLocks noGrp="1"/>
          </p:cNvSpPr>
          <p:nvPr>
            <p:ph idx="1"/>
          </p:nvPr>
        </p:nvSpPr>
        <p:spPr>
          <a:xfrm>
            <a:off x="822960" y="1066800"/>
            <a:ext cx="7520940" cy="4036874"/>
          </a:xfrm>
        </p:spPr>
        <p:txBody>
          <a:bodyPr>
            <a:normAutofit/>
          </a:bodyPr>
          <a:lstStyle/>
          <a:p>
            <a:pPr marL="0" indent="0"/>
            <a:r>
              <a:rPr lang="en-US" sz="1800" dirty="0" smtClean="0"/>
              <a:t>Family Feedback:</a:t>
            </a:r>
          </a:p>
          <a:p>
            <a:pPr marL="285750" indent="-285750">
              <a:buFont typeface="Arial" pitchFamily="34" charset="0"/>
              <a:buChar char="•"/>
            </a:pPr>
            <a:r>
              <a:rPr lang="en-US" sz="1800" b="0" dirty="0" smtClean="0"/>
              <a:t>Provide them with a quick feedback form/exit ticket.  (ex:  What did you like/not like about the Student-Led Conferences - </a:t>
            </a:r>
            <a:r>
              <a:rPr lang="en-US" sz="1800" dirty="0" smtClean="0"/>
              <a:t>See Example.)</a:t>
            </a:r>
          </a:p>
          <a:p>
            <a:pPr marL="285750" indent="-285750">
              <a:buFont typeface="Arial" pitchFamily="34" charset="0"/>
              <a:buChar char="•"/>
            </a:pPr>
            <a:r>
              <a:rPr lang="en-US" sz="1800" b="0" dirty="0" smtClean="0"/>
              <a:t>Assign them “Homework” – The kids get a kick out of this.  Ask your families if they will write a letter to their child telling them what they are proud of and where they would like to see their child show improvement. </a:t>
            </a:r>
            <a:r>
              <a:rPr lang="en-US" sz="1800" dirty="0" smtClean="0"/>
              <a:t>(see example “Homework”)</a:t>
            </a:r>
          </a:p>
          <a:p>
            <a:pPr marL="0" indent="0"/>
            <a:r>
              <a:rPr lang="en-US" sz="1800" dirty="0" smtClean="0"/>
              <a:t>Student Feedback:</a:t>
            </a:r>
          </a:p>
          <a:p>
            <a:pPr marL="285750" indent="-285750">
              <a:buFont typeface="Arial" pitchFamily="34" charset="0"/>
              <a:buChar char="•"/>
            </a:pPr>
            <a:r>
              <a:rPr lang="en-US" sz="1800" b="0" dirty="0" smtClean="0"/>
              <a:t>Whole class discussion, exit tickets the next day, etc…</a:t>
            </a:r>
          </a:p>
          <a:p>
            <a:pPr marL="0" indent="0"/>
            <a:r>
              <a:rPr lang="en-US" sz="1800" dirty="0" smtClean="0"/>
              <a:t>Teacher Evaluation/Reflection:</a:t>
            </a:r>
          </a:p>
          <a:p>
            <a:pPr marL="285750" indent="-285750">
              <a:buFont typeface="Arial" pitchFamily="34" charset="0"/>
              <a:buChar char="•"/>
            </a:pPr>
            <a:r>
              <a:rPr lang="en-US" sz="1800" b="0" dirty="0" smtClean="0"/>
              <a:t>Determine the pros/cons to Student-Led Conferences after reviewing all the feedback from the families and students.</a:t>
            </a:r>
            <a:endParaRPr lang="en-US" sz="1800" b="0" dirty="0"/>
          </a:p>
        </p:txBody>
      </p:sp>
      <p:sp>
        <p:nvSpPr>
          <p:cNvPr id="4" name="TextBox 3"/>
          <p:cNvSpPr txBox="1"/>
          <p:nvPr/>
        </p:nvSpPr>
        <p:spPr>
          <a:xfrm>
            <a:off x="3733800" y="5122257"/>
            <a:ext cx="4572000" cy="1569660"/>
          </a:xfrm>
          <a:prstGeom prst="rect">
            <a:avLst/>
          </a:prstGeom>
          <a:noFill/>
        </p:spPr>
        <p:txBody>
          <a:bodyPr wrap="square" rtlCol="0">
            <a:spAutoFit/>
          </a:bodyPr>
          <a:lstStyle/>
          <a:p>
            <a:pPr algn="ctr"/>
            <a:r>
              <a:rPr lang="en-US" sz="1600" b="1" dirty="0" smtClean="0"/>
              <a:t>TIP:  </a:t>
            </a:r>
            <a:r>
              <a:rPr lang="en-US" sz="1600" dirty="0" smtClean="0"/>
              <a:t>Some students may not attend for reasons out of their control.  Make sure to provide them with the opportunity to have a Student-Led Conference by pulling them the following day for a special Student/Teacher conference.  </a:t>
            </a:r>
          </a:p>
          <a:p>
            <a:pPr algn="ctr"/>
            <a:r>
              <a:rPr lang="en-US" sz="1600" dirty="0" smtClean="0"/>
              <a:t>They will feel so special! </a:t>
            </a:r>
            <a:r>
              <a:rPr lang="en-US" sz="1600" dirty="0" smtClean="0">
                <a:sym typeface="Wingdings" pitchFamily="2" charset="2"/>
              </a:rPr>
              <a:t></a:t>
            </a:r>
            <a:endParaRPr lang="en-US" sz="1600" b="1"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956175"/>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78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s://encrypted-tbn2.gstatic.com/images?q=tbn:ANd9GcQQv01j8_tkkL2DmnjqBTV5j-I7SS9wfpYM9-fXjHlJ716lBovj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11" y="5210519"/>
            <a:ext cx="1374286" cy="1374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14400" y="381000"/>
            <a:ext cx="6858000" cy="4419600"/>
          </a:xfrm>
        </p:spPr>
        <p:txBody>
          <a:bodyPr>
            <a:normAutofit fontScale="92500" lnSpcReduction="10000"/>
          </a:bodyPr>
          <a:lstStyle/>
          <a:p>
            <a:pPr algn="ctr"/>
            <a:r>
              <a:rPr lang="en-US" sz="2000" dirty="0">
                <a:solidFill>
                  <a:schemeClr val="accent3">
                    <a:lumMod val="50000"/>
                  </a:schemeClr>
                </a:solidFill>
              </a:rPr>
              <a:t>"…this practice is the biggest breakthrough in communicating</a:t>
            </a:r>
          </a:p>
          <a:p>
            <a:pPr algn="ctr"/>
            <a:r>
              <a:rPr lang="en-US" sz="2000" dirty="0">
                <a:solidFill>
                  <a:schemeClr val="accent3">
                    <a:lumMod val="50000"/>
                  </a:schemeClr>
                </a:solidFill>
              </a:rPr>
              <a:t>about student achievement in the last century. When students</a:t>
            </a:r>
          </a:p>
          <a:p>
            <a:pPr algn="ctr"/>
            <a:r>
              <a:rPr lang="en-US" sz="2000" dirty="0">
                <a:solidFill>
                  <a:schemeClr val="accent3">
                    <a:lumMod val="50000"/>
                  </a:schemeClr>
                </a:solidFill>
              </a:rPr>
              <a:t>are well prepared over an extended period to tell the story of</a:t>
            </a:r>
          </a:p>
          <a:p>
            <a:pPr algn="ctr"/>
            <a:r>
              <a:rPr lang="en-US" sz="2000" dirty="0">
                <a:solidFill>
                  <a:schemeClr val="accent3">
                    <a:lumMod val="50000"/>
                  </a:schemeClr>
                </a:solidFill>
              </a:rPr>
              <a:t>their own success (or lack thereof), they seem to experience a</a:t>
            </a:r>
          </a:p>
          <a:p>
            <a:pPr algn="ctr"/>
            <a:r>
              <a:rPr lang="en-US" sz="2000" dirty="0">
                <a:solidFill>
                  <a:schemeClr val="accent3">
                    <a:lumMod val="50000"/>
                  </a:schemeClr>
                </a:solidFill>
              </a:rPr>
              <a:t>fundamental shift in their internal sense of responsibility for</a:t>
            </a:r>
          </a:p>
          <a:p>
            <a:pPr algn="ctr"/>
            <a:r>
              <a:rPr lang="en-US" sz="2000" dirty="0">
                <a:solidFill>
                  <a:schemeClr val="accent3">
                    <a:lumMod val="50000"/>
                  </a:schemeClr>
                </a:solidFill>
              </a:rPr>
              <a:t>that success. The pride in accomplishment that students feel</a:t>
            </a:r>
          </a:p>
          <a:p>
            <a:pPr algn="ctr"/>
            <a:r>
              <a:rPr lang="en-US" sz="2000" dirty="0">
                <a:solidFill>
                  <a:schemeClr val="accent3">
                    <a:lumMod val="50000"/>
                  </a:schemeClr>
                </a:solidFill>
              </a:rPr>
              <a:t>when they have </a:t>
            </a:r>
            <a:r>
              <a:rPr lang="en-US" sz="2000" dirty="0" smtClean="0">
                <a:solidFill>
                  <a:schemeClr val="accent3">
                    <a:lumMod val="50000"/>
                  </a:schemeClr>
                </a:solidFill>
              </a:rPr>
              <a:t>a positive </a:t>
            </a:r>
            <a:r>
              <a:rPr lang="en-US" sz="2000" dirty="0">
                <a:solidFill>
                  <a:schemeClr val="accent3">
                    <a:lumMod val="50000"/>
                  </a:schemeClr>
                </a:solidFill>
              </a:rPr>
              <a:t>story to tell and tell it well can be</a:t>
            </a:r>
          </a:p>
          <a:p>
            <a:pPr algn="ctr"/>
            <a:r>
              <a:rPr lang="en-US" sz="2000" dirty="0">
                <a:solidFill>
                  <a:schemeClr val="accent3">
                    <a:lumMod val="50000"/>
                  </a:schemeClr>
                </a:solidFill>
              </a:rPr>
              <a:t>immensely motivational. The sense of personal responsibility </a:t>
            </a:r>
            <a:r>
              <a:rPr lang="en-US" sz="2000" dirty="0" smtClean="0">
                <a:solidFill>
                  <a:schemeClr val="accent3">
                    <a:lumMod val="50000"/>
                  </a:schemeClr>
                </a:solidFill>
              </a:rPr>
              <a:t>that</a:t>
            </a:r>
          </a:p>
          <a:p>
            <a:pPr algn="ctr"/>
            <a:r>
              <a:rPr lang="en-US" sz="2000" dirty="0" smtClean="0">
                <a:solidFill>
                  <a:schemeClr val="accent3">
                    <a:lumMod val="50000"/>
                  </a:schemeClr>
                </a:solidFill>
              </a:rPr>
              <a:t>they feel when anticipating what it will be like to face the music</a:t>
            </a:r>
          </a:p>
          <a:p>
            <a:pPr algn="ctr"/>
            <a:r>
              <a:rPr lang="en-US" sz="2000" dirty="0" smtClean="0">
                <a:solidFill>
                  <a:schemeClr val="accent3">
                    <a:lumMod val="50000"/>
                  </a:schemeClr>
                </a:solidFill>
              </a:rPr>
              <a:t>of having to tell their story of poor achievement can also drive</a:t>
            </a:r>
          </a:p>
          <a:p>
            <a:pPr algn="ctr"/>
            <a:r>
              <a:rPr lang="en-US" sz="2000" dirty="0" smtClean="0">
                <a:solidFill>
                  <a:schemeClr val="accent3">
                    <a:lumMod val="50000"/>
                  </a:schemeClr>
                </a:solidFill>
              </a:rPr>
              <a:t>them </a:t>
            </a:r>
            <a:r>
              <a:rPr lang="en-US" sz="2000" dirty="0">
                <a:solidFill>
                  <a:schemeClr val="accent3">
                    <a:lumMod val="50000"/>
                  </a:schemeClr>
                </a:solidFill>
              </a:rPr>
              <a:t>to productive work."</a:t>
            </a:r>
          </a:p>
          <a:p>
            <a:pPr algn="ctr"/>
            <a:r>
              <a:rPr lang="en-US" dirty="0"/>
              <a:t>Rich </a:t>
            </a:r>
            <a:r>
              <a:rPr lang="en-US" dirty="0" err="1"/>
              <a:t>Stiggins</a:t>
            </a:r>
            <a:r>
              <a:rPr lang="en-US" dirty="0"/>
              <a:t>, Phi Delta </a:t>
            </a:r>
            <a:r>
              <a:rPr lang="en-US" dirty="0" err="1"/>
              <a:t>Kappan</a:t>
            </a:r>
            <a:r>
              <a:rPr lang="en-US" dirty="0"/>
              <a:t>, November 1999.</a:t>
            </a:r>
          </a:p>
        </p:txBody>
      </p:sp>
      <p:sp>
        <p:nvSpPr>
          <p:cNvPr id="4" name="TextBox 3"/>
          <p:cNvSpPr txBox="1"/>
          <p:nvPr/>
        </p:nvSpPr>
        <p:spPr>
          <a:xfrm>
            <a:off x="547255" y="5158998"/>
            <a:ext cx="8610600" cy="1600438"/>
          </a:xfrm>
          <a:prstGeom prst="rect">
            <a:avLst/>
          </a:prstGeom>
          <a:noFill/>
        </p:spPr>
        <p:txBody>
          <a:bodyPr wrap="square" rtlCol="0">
            <a:spAutoFit/>
          </a:bodyPr>
          <a:lstStyle/>
          <a:p>
            <a:pPr algn="ctr"/>
            <a:r>
              <a:rPr lang="en-US" sz="2000" b="1" dirty="0" smtClean="0"/>
              <a:t>Please click on the link below to watch a short video </a:t>
            </a:r>
          </a:p>
          <a:p>
            <a:pPr algn="ctr"/>
            <a:r>
              <a:rPr lang="en-US" sz="2000" b="1" dirty="0" smtClean="0"/>
              <a:t>introducing Student Led- Conferences:  </a:t>
            </a:r>
            <a:r>
              <a:rPr lang="en-US" sz="2000" b="1" i="1" u="sng" dirty="0" smtClean="0">
                <a:hlinkClick r:id="rId3"/>
              </a:rPr>
              <a:t>http://www.youtube.com/watch?v=NVMBdPtg7Ik</a:t>
            </a:r>
            <a:endParaRPr lang="en-US" sz="2000" b="1" i="1" u="sng" dirty="0" smtClean="0"/>
          </a:p>
          <a:p>
            <a:pPr algn="ctr"/>
            <a:endParaRPr lang="en-US" sz="2000" b="1" i="1" dirty="0"/>
          </a:p>
          <a:p>
            <a:endParaRPr lang="en-US" i="1" dirty="0"/>
          </a:p>
        </p:txBody>
      </p:sp>
      <p:sp>
        <p:nvSpPr>
          <p:cNvPr id="5" name="AutoShape 4" descr="data:image/jpeg;base64,/9j/4AAQSkZJRgABAQAAAQABAAD/2wCEAAkGBhQSEBIREhMSEBUUEBQRFhYSDxAQERUVFRQVFRMUFxIYHCoeFxslGRIVHzAhIyg1LC0sFR4yNTAqNSYrLCkBCQoKDgwOGg8PGiokHyUsLC0sKTIvLCwsLiwsLCwsKSwsMCwsKSwpLCkpLCktLCwtKSwsLi0sLCwsLCwsLCosKf/AABEIAOEA4QMBIgACEQEDEQH/xAAcAAEAAgIDAQAAAAAAAAAAAAAABAcFBgEDCAL/xABMEAABAwEECAIECgcFBwUAAAABAAIDEQQFEiEGBxMxQVFhcSKBMnKRoRQjM0JSYoKSscEIc3SisrPwJDRT0eEVF0Njk9LxFiWDo8L/xAAaAQEAAgMBAAAAAAAAAAAAAAAABAUCAwYB/8QAMxEAAgIABAQDBwQBBQAAAAAAAAECAwQREjEFEyFBMlFxYYGhscHR8CIzkeEVBhQjQ1P/2gAMAwEAAhEDEQA/ALxREQBERAEREARfMkgaC4kAAEkk0AA3kngFWWmGvSzWfFHZALZIMsdaWdp9cZyfZy+st1NFlzygszxtLcs5zgBU5AZmu4LTb/1u3dZagz/CHj5lnG2PbHUMHm5UFf2mtvvJ+GWWSQE5QxAti6Uib6Xc1PVSbs1bWmShkLbO363jf9wbvMhW8OGV1rO+fuX59DVK3I3W9/0iZDUWWysYODp3ukJ64GYQPaVp9463rzmrW1GIHhDHHFTs4DF71sdg1a2Vnym0nP1nYG/dbn71nrLcVni+Tgib1EbS77xzW9TwlXghn6/3maXaypJb9t0/pT2ubvNPJ7qroNz2p2extDu8Up/JXgMt2SLP/f5eGCRhrZR4uO1Nz2FoHaGUfku6O87bB6Mtrg7STxfgQrqXNU/yDfiimNbKqu/WvecPo2uR45Shk1fN4J96266f0h7Q2gtNmimHOJz4Xd6HED7lnLVdMMnykUT/AFo2E+2lVg7dq7sknotdCecbzT7rqj2LB2YWzx15en9ZGatZvtw66butNGukdZXHhaG4G/8AVBLAO5C3mGdr2hzHNe0ioc0hzSOYIyK8xXnqwmZUwvbMOR+Kf7zhPtCxV2X7brskpG+azGtSxwOzd1MbvC7vTzWmXDaretE/c/zM2xtzPWqKotENfkUmGO3s2Dt21jDnQn1mZuZ5VHZWxZbWyVjZI3tkY4Va5jg5rhzDhkVUXYeyh5TWRuTT2O1ERaD0IiIAiIgCIiAIiIAiIgCwGl2m1mu6LaWh/iNcETaGWQj6LeA5uOQ9gWF1j6z4rtZs2YZrU5tWx18LAdz5KbhybvPQZrz+G2q9LU57nOmlcave80awcK0ya0cAOwCtMHgHauZZ0j8zXKeRldM9ZNrvN+AkxQl1G2eIkg55Yzvkdu35cgF33Bq1e+j7STE3fs202h9Y7me89lt2jmiMVkFQNpLTORwz6ho+aPfzKzisJ4pQXLoWSIsptkS7bois7cMMbYxxoPEfWccz5qWiKA2282awiIvDwIiIAiIgCIiALptliZK3BIxsjTwc0EdxyPULuRep5bA0C/tWYzfZHU47J5y+y8/g72rB6N6Y226piIy5gxfGQSg7N3dnA/Wbn1orbWMvzR6G1swytzA8L20D29jy6HJTq8XmtFy1I2Rm0b1oNrIs15Mow7KcCr4HuGMc3MPz29RmOIGS2xeSb3uO0XdM14c5tHVimjJbmN2Yza7p+IV1asNbjbbhstrLY7TSjXZNZP2G5r/q7jw5CHi+H6Y82nrH5EuE8yzERFUGwIiIAiIgCIiALRtZ+sht2w7OPC+1SN8DTmGN3bV45VBoOJHIFZrTbS6O7rI+0SeJ3oRsrQySEeFvQZVJ4AHoF5kraLztrnOcZJZnYnuPotbz6NaKADoAFa8PwatfMs8K+JrnPI5uq6p7xtLiXOcXOxyyvq6lTmSeJPAfgBlbN0XPHZohFE2gGZJzc48XOPEri5rnjs0LYoxkMyT6TncXHr+G5TlKxOJdryXSK2RClLMIiKIYhERAEREAREQBERAEREAREQBERAdNssbJWOjkaHscKEHd/oeqqbSrRV9ikD2Fzoi6rH7nNO8NcRucKZHjTuBb66bZY2SxujkaHscKEH+sjxr0UnD4h0v2d0ZRlkStUmtH4Y0WO1OHwlrfA85bdoGf/wAgAqeYFeBVnryRf9yy3faWljnABwkhlBwu8JBGY3Oaae48V6G1ZaeNvKy1dRtoio2ZoyqfmyNH0XUPYgjlXTxDCRiudV4X8CZCeZuKIiqDaEREAXzJIGguJAABJJNAAMySeAX0qw16aYfB7ILHG6klpBx0ObYBk77x8PYPW6il3WKC7njeSzKq1l6auvK2lzCdjGTHA3PMVzkp9J5APYNHBbjobo2LJB4h8bIA6Q8uTB0HHrXotQ1cXBtZjaHirIj4a7jJvH3Rn3LVZ6v8VNQiqK9kQZyzYREVcawiIgCIiAIiIAiIgCIiAIiIAiIgCIiAIiIDHX/cjLVA6J2R3sdTNjxud24HoSqx0Zv6a6re2WhDo3mOWOtA+MkY2V60BB5hpVvrRdZWj+JgtbBm2jJKcW7mu8jl2I5KfhLV1qnszZCWTPQl23iyeGOeJweyRge0jiHCoy4HpwUlUrqB0w+Uu2R3OaCp85Yx/GB66upUuKodFrg/d6E6LzWYREUY9OHOoKnKnPcvJ+nGkDrxvGaZtXB0gihGfybThjAHCvpd3FX9rcv/AOC3VOQaPmpZmd5K4/ZGHnuAqI1c3XtbXtCPDC3H9s5M/M/ZV9wuCrrne/Rfn8Gi2WSLJuO6hZrPHCPmt8R5uObz7a+VFORFHbbebIYREWICIiAIiIDcxo5HNBE75N+xZ4mjf4R6TeP4rWryuaSA+MVbwc3Np8+Hmt6un5CH9TH/AAhSnNBFCAQciDmFCVriya6lJFWotwvTRBrquhIYfon0D2+j+C1W12N8TsL2lp68eoO4jspULFLYiyg47nSiIszAIiIAiIgCIiAIiIAvi0QNexzHDE1zS1w5gihHsK+0XoKZZJJdt4BzT47PMHN4B7RmK9HMND0cV6wu23snhinjNWSxtkafquAcPOhXnTWldXyVpA/5L/e5h/iHkFY+oS/9td77M41dZpaD9XJV7P3hIOwClcQjzqI3rddH+evzJlUizURFQG8oz9Ii96zWWyg5MjdO4cCXuwM9gjf95Q9Wt34LGZDvlkLvss8LfeH+1a5revDbXxajWojcyEdNmxocPv4varCuSybKzQx/RiYD3wgu95K6Sa5WEhDz6/Uh2vqTURFXmgIiIAiIgCIiAsi6fkIf1Mf8IUtRLp+Qh/Ux/wAIUtVj3LJbBdNqsjJG4XtDh1/EHgV3IvD01C9NEHNq6E4x9E+mOx4/j3WuvYQSCCCMiCKEdwrRUG8rmjnHjbnwcMnDz49ipML2ukiPOlPwldIsvemjUkNXD4xn0mjMes3h33LEKUpKXVEZprowiIvTEIiIAiIgCIiAxOld37axzspU7Mvb6zPGP4aea1vURe+yvTYk+G0QvjpwxMG1afYx4+0t6oqfuKf4He0JrQQ25rT6glwu/dr7VYYdcymyr2fn0N1TyPWaLjCi5smnke+X/CLznO/bW6T2PmP+aucqkbhOK3Wcnjaoz/8AYCrtXTY/poj5IgT3CIirTWEQmgqch7li7ZpNZ498geeUfjPtGXvWSTex42luZRFp9s05ccoow3q84j90ZD3rA2y+JpflJHOHKuFv3Rkt0aJPc0yvitjfrZpBBF6UjSeTfG73bvNYO16dcIo/OQ//AJb/AJrUVyt8aIrc0yvk9j01o1OX2KyvNKussLjTIVMbSfxWSWI0SP8A7fY/2OD+UxZbEuen4mX0PCjlFxiTEsTI5RcYkxIDlYa9dGI5aub8U/mB4T3b+YWYxJiWUZOPVHjipdGVted3vs7gJaNqaNdXwOPIO59N6jKzrRAyRpY9rXtcKOa5oc0jkWnIrQb+1bvbWS7pnRHfsJHF8J6MLq4Oxy6hTK7oy6S6fIh2VOPWPUx6LWJtJp7PIYrXZyx430qx1OYBqHDqDRZGyaVWeT5+zPKQYf3t3vUp1yXUjKyL6GWRfMcgcKtIcOYII9oX0sDMIiLwBU3ptHhvC0Uy8Yd5uY134lXIqd07lDrwnIzzY3zbG1p94KseH/uP0+xnDcvj/eS3mPci8+/7ZdzK5Xv+LgStZCsZLJmUyLZBQ8QQ7JWVZdOqACSKp5scAD1wkZe1aBfdn2VutEf+Ha5WfclcPyWUUrExjZpb8itxMpQksjbpdPB82E/akA9wCx1p0znd6OCP1W1PtdVYFFEVUF2Ijtm+5ItVvkk+Ue5/rOJHs3BR0RbMsjXnmERF6AuVwuUB6M0Vd/YLH+yQfymrK4lidFf7hZP2SD+U1ZRcxPxP1Olh4UfWJMS+UWBkfWJMS+UQH1iTEvlYLSTTSzWIUlfikpURMo6Q8qjcwdXeVVlGLk8ooxlJRWbM/iWlaT60oLNWOGlqlGXhd8S0/WkHpdm+0Ku9J9YdptlWV2EJ/wCHGT4h9d+9/bIdFqytKcB3s/grbsd2r/kyl/6Sz2yTHO8upXC0eGNgO8Nbw3DPeaZkrFois0lFZIrXJyebOyG0OYasc5h5tcWn3LKWfSy0M+eH+u0O94ofesOi8cU90eqTWzNph07f86Jp9V7m+4gqR/68b/gu/wCoP8lpyLXyYeRnzp+Zsdv01keC2Noirxrif5GgA9i0C9T8a7y/ALOLA3gayv709gopmFgoyeRIw0nKeb8ju/2Y7kivX/dh09yLT/kq/Ms9DKo1r2DY3xbG8HSCYddqxsh/ecfYo8T6tB5gH3Ldv0hrpw2qzWkbpYXRH1onVqe7ZR91aBdclYwORI/Mfis65czDQl7Mvp9CDjY9MyWi5RYFacIuUQHCLlEBwuURAei9Ff7hZP2SD+U1ZRYvRX+42T9kg/lNWUXMT8T9TpYeFBEXxNM1jS97gxrRUucQ1oHMk5BYGR9qHe18w2aPaTyNibwqc3Hk1ozcegWi6T63GMrHY2iV27avBEQ9Vu9/c0HdVheV6S2iQyTSOleeLjWg5AbmjoMlPpwUp9Z9F8SDdjIw6R6v4G7aT62pZax2QGzs3bQ02zu3CPyqeoWgPeXEkkuJNSSSSSd5JO8rhFbV1QrWUUVVlsrHnJnCLlFtNZwi5RAcIuUQHCLlEBwsdo7YvhFvs8W/a2qNp7OkGL3VUu2yYY3HpT25fms/qPunbXsx/wA2CKSY8qkbNvnWSv2VtUuXVOfsLDBx3Z6TxIuUXIFuaHrouH4TdUrmir7O4WkU34W1bJ5YHOd9kLzzcktHlv0hl3H+lV6/nhD2uY4BzXNLSDuIIoQfIryRpRcjrBb5rOa/FS+An5zD4o3ebSK+a6HhVmuuVL9V+epGxFeuLRk9mmzXbA4PaHDcRVfeBSsjm3LLoyPs02akYEwINZH2abNSMCYEGsj7NNmpGBMCDWX/AKL/ANxsn7LB/KasotWs2k8FjsFlMz/F8EhLY2+KR3xbdzeA6mgWgaS6wrRaqsZ/Z4jlhY7xuH15N57Cg7qghhZ2yeW2e50E8XXTBZvrlsb5pNrFs9lqxh+ESjLAxwwNP15Nw7Cp7KqdIdKbRbXVmf4QatjZ4Ym9m8T1NSsdgTAranCwq26vzKi7GTt9i8iPgTZqRgTApJG1kfZps1IwJgQayPs02akYEwINZH2abNSMCYEGsj7NNmpGBMCDWR9mmzUjAuC2gqcgM0GswV+S0ws+0fwH5q5/0frh2djmtbhQ2iXA39XFUVHd7nj7AVIRwPtVpbHGMT5ZGxsHVxDWjpwXra4roZZbNDZo/RiibGDSlaDNx6k1J7qPxOzl0qru9/z1OhwteiKTJ6Ii5wmBVFr80R2kMd4RiroaRS04xOPgd9lziOz+it1dNrsjZY3xSND2PY5jmnc5rhRwPcFb8Pc6LFNdjxrNZHk/Ru274j6zfzH5+1Z/ZrDab6KyXZbnw54QdpC/6UZPhPcUoeoPCiy1120TRhw37nDkf8l1c8pJWR2ZzfEKXCXMWz39T72abNSMCYFpKvWR9mmzUjAmBBrI+zTZqRgTAg1nQW135/6ZBcbNSMCYEyGsj7NNmpGBMCDWR9mmzUjAmBBrI+zTZqRgTAg1kfZps1IwJgQayPs02akYEwINZH2abNSMCYEGsj7NYfSK2YWbMb3b+jf9fyKzVsnbGwvduA8yeAHVavdF1zXhbGQxir5X0+qxo3uP1WtFfLmt1cV45bIscDS7J6nsvmWNqD0R2kz7wkHhirFFXjI4eNw9Vhp3f0V7rH3Bckdjs0VmiFGRMDRzJ3ucepcST1KyC5fF4h32ufbt6HTRWSCIiimQREQGp6yNB23lZCwUbNHV8LzwdTNhP0XUAPKgPCi81WWeSyTua9rmua4xyRuyNQaEEcCCvYKrLW5qw+GsNrszf7SxviaMtuwDIeuBuPEZcqXHDsaq/wDis8L+BpuqVkWmaDZ5WyND2HE0ioP9cV2YFpFzXy6zPLXAlhNHtORBGRIB3Ecv6G92eVsjQ9hDmkVBCup16Wcdi8NLDy9nZnXgTApGBMC1kLWR8CYFIwJgQayPgTApGBMCDWR8CYFIwJgQayPgTApGBMCDWR8CYFIwJgQayPgTApGBMCDWR8CYFIwJgQayPgXy+gBJIAAqScgAN5Uh9ACSQABUkmgA5krSNIdINsdnHURg9i8jieQ5D+hnCDkyVhaJ4iWS27s6L7vYzvAbXADRo4k7sVOZV+6otXvwCz7eZv8AaZ2jECM4o97Yu+4u60HzanW9Tuq0sLLwtjKOydZ4nD0eUzxz+iOG/fSlzKp4jjE1yK9u7+h2VFMaopIIiKkJAREQBERAEREBWOtDVI22YrVZA1lppV7Mmsn89zZOu48eao+wXlNY5XMc1zaOwyRPBaQRkQQc2uC9fLTtPdWVnvJuM/E2gCjZmjfTc2Rvz2+8cDwNxguI8tcu3rHz8v6NF1EbYuMlmirLrvSO0NxRnMek05Ob3H57lN2a0LSDRe2XXOBK10ZqcErCTE8fVfx6tOfMLLXNpw00ZaBhO7G0eE+s0bvL2BXmhSWqDzRyWM4VZVnKrqvLuvubPs02a7YXte0OYQ5p3FpBB8wvvZrWUjll0ZH2abNSNmmzXh5rI+zTZqRs02aDWR9mmzUjZps0Gsj7NNmpGzTZoNZH2abNSNmuHgAEkgAZkk0A7ngh7rOjZqPbrYyFmORwaPeTyA4lYe+NNY46thpK76WezHnvd5ZdVrl33ba7ytAZE19okPLJjG8yfRY3+t62qvJapdEXOE4Zbd+qz9K+L+xxfekL7ScDQWsrkwZlx4F1N56f+Va2q7U7gLLZeDPFk6KzuHo8Q+Uc+TOHHPIbHq91RQ2DDPPhtFp3h1Pioj/y2nefrnPkBnWwlTYziWa5dO3d/Y62jDwqioxWSCIipCSEREAREQBERAEREAREQEa8btinjdFNGyVjhQte0OafI8evBU/phqB9KW7n047CZ3uZKfwd95XSik0Yq2h5wfu7HjinueQ7RZrZd8pY9stlfycCGupxFfC8dRULN3drDIoJ48X1o8j9w5HyIXpi8LsinYY5o45mHe2RjXt70PHqq7v/AFCWKarrO+SxuPAHbRfcccXsdTorqritU+lqyfn+dSvxHD6b/HHP27P+TT7FpPZpfRla08pPiz+9kfIrKtbUVGY5jMe1a3e+oe8IqmLY2pvDBII306tkoPYStUtWjN4WQkvs9rgp84Rytb99uR9qnwnTZ4Joo7eAL/rm16rP7FoYEwKqYtK7WzITyfaIf/ECpDdOrWP+K094ov8AtW3ksgy4FiFtKPx+xZ2BMCrJ2nVr/wARo7RRf9qjy6XWt2+d49XCz+EBOSwuBYnvKPx+xapZxWNtukNmi9OZleTTtHextaear6z3PbrX6EVrtPURzSN+9SgWz3TqOvKaheyOzN5zSgmnqR4jXoaLVOVVfjmkTav9P/8ApN+5fV5/IjXhrDGYgjJ+tIaD7jT+a119qtVukEY2s7ifDHGwkdxG0e9XRcP6Ptljo61TSWk/RYNhF2NCXnycFY90XDBZWbOzwxwN4hjA0nq473HqVBt4pTX+0s359i7w3DaaOsY9fPdlL6I6g5ZMMlvfsG79jGWulPRz82s8qnsrnuS4ILHEIbNEyFg4NGZPNzjm49SarIIqXEYu29/rfTy7FiopBERRTIIiIAiIgCIiAIiIAiIgCIiAIiIAiIgC4CIgNA1leie35KgL49I91yi6fhngNMzouz0gry1Y72+SItnEv22eQ3LScuURcobwiIgCIiAIiIAiIgCIiA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47309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77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57200"/>
            <a:ext cx="7520940" cy="5029200"/>
          </a:xfrm>
        </p:spPr>
        <p:txBody>
          <a:bodyPr>
            <a:normAutofit lnSpcReduction="10000"/>
          </a:bodyPr>
          <a:lstStyle/>
          <a:p>
            <a:pPr algn="ctr"/>
            <a:r>
              <a:rPr lang="en-US" sz="2400" dirty="0" smtClean="0">
                <a:solidFill>
                  <a:schemeClr val="accent3">
                    <a:lumMod val="50000"/>
                  </a:schemeClr>
                </a:solidFill>
              </a:rPr>
              <a:t>You may find that you feel the same way about Parent-Teacher Conferences as do many wonderful teachers:</a:t>
            </a:r>
          </a:p>
          <a:p>
            <a:pPr algn="ctr"/>
            <a:endParaRPr lang="en-US" sz="2000" b="0" dirty="0">
              <a:solidFill>
                <a:schemeClr val="accent3">
                  <a:lumMod val="50000"/>
                </a:schemeClr>
              </a:solidFill>
            </a:endParaRPr>
          </a:p>
          <a:p>
            <a:pPr algn="ctr"/>
            <a:r>
              <a:rPr lang="en-US" sz="2000" i="1" dirty="0" smtClean="0">
                <a:solidFill>
                  <a:srgbClr val="FF0000"/>
                </a:solidFill>
              </a:rPr>
              <a:t>“I love to teach, but I DREAD Parent-Teacher Conferences.”</a:t>
            </a:r>
          </a:p>
          <a:p>
            <a:pPr algn="ctr"/>
            <a:endParaRPr lang="en-US" sz="2000" b="0" dirty="0" smtClean="0"/>
          </a:p>
          <a:p>
            <a:pPr algn="ctr"/>
            <a:endParaRPr lang="en-US" sz="2000" b="0" dirty="0"/>
          </a:p>
          <a:p>
            <a:pPr algn="ctr"/>
            <a:endParaRPr lang="en-US" sz="2000" b="0" dirty="0" smtClean="0"/>
          </a:p>
          <a:p>
            <a:pPr algn="ctr"/>
            <a:endParaRPr lang="en-US" sz="2000" b="0" dirty="0" smtClean="0"/>
          </a:p>
          <a:p>
            <a:pPr algn="ctr"/>
            <a:endParaRPr lang="en-US" sz="2000" b="0" dirty="0"/>
          </a:p>
          <a:p>
            <a:pPr algn="ctr"/>
            <a:r>
              <a:rPr lang="en-US" sz="2400" dirty="0" smtClean="0">
                <a:solidFill>
                  <a:schemeClr val="accent3">
                    <a:lumMod val="50000"/>
                  </a:schemeClr>
                </a:solidFill>
              </a:rPr>
              <a:t>If this is you, please know that you are not alone!  </a:t>
            </a:r>
          </a:p>
          <a:p>
            <a:pPr algn="ctr"/>
            <a:r>
              <a:rPr lang="en-US" sz="2400" dirty="0" smtClean="0">
                <a:solidFill>
                  <a:schemeClr val="accent3">
                    <a:lumMod val="50000"/>
                  </a:schemeClr>
                </a:solidFill>
              </a:rPr>
              <a:t>However, Student-Led Conferences may be the </a:t>
            </a:r>
          </a:p>
          <a:p>
            <a:pPr algn="ctr"/>
            <a:r>
              <a:rPr lang="en-US" sz="2400" dirty="0">
                <a:solidFill>
                  <a:schemeClr val="accent3">
                    <a:lumMod val="50000"/>
                  </a:schemeClr>
                </a:solidFill>
              </a:rPr>
              <a:t>s</a:t>
            </a:r>
            <a:r>
              <a:rPr lang="en-US" sz="2400" dirty="0" smtClean="0">
                <a:solidFill>
                  <a:schemeClr val="accent3">
                    <a:lumMod val="50000"/>
                  </a:schemeClr>
                </a:solidFill>
              </a:rPr>
              <a:t>olution you have been looking for.</a:t>
            </a:r>
            <a:endParaRPr lang="en-US" sz="2400" dirty="0">
              <a:solidFill>
                <a:schemeClr val="accent3">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2133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243" y="5181600"/>
            <a:ext cx="2398713" cy="140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839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Seeing is believing</a:t>
            </a:r>
            <a:endParaRPr lang="en-US" dirty="0">
              <a:solidFill>
                <a:schemeClr val="accent3">
                  <a:lumMod val="50000"/>
                </a:schemeClr>
              </a:solidFill>
            </a:endParaRPr>
          </a:p>
        </p:txBody>
      </p:sp>
      <p:sp>
        <p:nvSpPr>
          <p:cNvPr id="3" name="Content Placeholder 2"/>
          <p:cNvSpPr>
            <a:spLocks noGrp="1"/>
          </p:cNvSpPr>
          <p:nvPr>
            <p:ph idx="1"/>
          </p:nvPr>
        </p:nvSpPr>
        <p:spPr>
          <a:xfrm>
            <a:off x="609600" y="1100628"/>
            <a:ext cx="8001000" cy="4004772"/>
          </a:xfrm>
        </p:spPr>
        <p:txBody>
          <a:bodyPr>
            <a:normAutofit fontScale="92500" lnSpcReduction="20000"/>
          </a:bodyPr>
          <a:lstStyle/>
          <a:p>
            <a:r>
              <a:rPr lang="en-US" sz="2800" dirty="0" smtClean="0"/>
              <a:t>You may be asking yourself :</a:t>
            </a:r>
          </a:p>
          <a:p>
            <a:pPr>
              <a:buFont typeface="Arial" pitchFamily="34" charset="0"/>
              <a:buChar char="•"/>
            </a:pPr>
            <a:r>
              <a:rPr lang="en-US" dirty="0" smtClean="0"/>
              <a:t>Is this for me?  </a:t>
            </a:r>
            <a:r>
              <a:rPr lang="en-US" b="0" dirty="0"/>
              <a:t>(</a:t>
            </a:r>
            <a:r>
              <a:rPr lang="en-US" b="0" dirty="0" smtClean="0"/>
              <a:t>Give it a try….you may find that not only is it for you, but more importantly, it may be a positive experience for your students and their families!)</a:t>
            </a:r>
          </a:p>
          <a:p>
            <a:pPr>
              <a:buFont typeface="Arial" pitchFamily="34" charset="0"/>
              <a:buChar char="•"/>
            </a:pPr>
            <a:r>
              <a:rPr lang="en-US" dirty="0"/>
              <a:t>What will my students think?</a:t>
            </a:r>
            <a:r>
              <a:rPr lang="en-US" b="0" dirty="0"/>
              <a:t>  (I cannot tell you how excited your students will get about this opportunity.  They will also be a bit nervous, so being well-prepared, practicing </a:t>
            </a:r>
            <a:r>
              <a:rPr lang="en-US" b="0" dirty="0" smtClean="0"/>
              <a:t>, </a:t>
            </a:r>
            <a:r>
              <a:rPr lang="en-US" b="0" dirty="0"/>
              <a:t>role playing and providing reassurance is IMPORTANT</a:t>
            </a:r>
            <a:r>
              <a:rPr lang="en-US" b="0" dirty="0" smtClean="0"/>
              <a:t>.)</a:t>
            </a:r>
            <a:endParaRPr lang="en-US" dirty="0"/>
          </a:p>
          <a:p>
            <a:pPr>
              <a:buFont typeface="Arial" pitchFamily="34" charset="0"/>
              <a:buChar char="•"/>
            </a:pPr>
            <a:r>
              <a:rPr lang="en-US" dirty="0" smtClean="0"/>
              <a:t>What will my principal think?  </a:t>
            </a:r>
            <a:r>
              <a:rPr lang="en-US" b="0" dirty="0" smtClean="0"/>
              <a:t>(You can share all the research supporting this practice and explain that you are preparing your students by teaching them and providing opportunities to apply 21</a:t>
            </a:r>
            <a:r>
              <a:rPr lang="en-US" b="0" baseline="30000" dirty="0" smtClean="0"/>
              <a:t>st</a:t>
            </a:r>
            <a:r>
              <a:rPr lang="en-US" b="0" dirty="0" smtClean="0"/>
              <a:t> Century Skills.)</a:t>
            </a:r>
          </a:p>
          <a:p>
            <a:pPr>
              <a:buFont typeface="Arial" pitchFamily="34" charset="0"/>
              <a:buChar char="•"/>
            </a:pPr>
            <a:r>
              <a:rPr lang="en-US" dirty="0"/>
              <a:t>What will the parents think?  </a:t>
            </a:r>
            <a:r>
              <a:rPr lang="en-US" b="0" dirty="0"/>
              <a:t>(You will be pleasantly surprised by the positive feedback you will receive</a:t>
            </a:r>
            <a:r>
              <a:rPr lang="en-US" b="0" dirty="0" smtClean="0"/>
              <a:t>.  The parents are proud of their child and enjoy getting the opportunity to actively engage with them in their learning environment.)</a:t>
            </a:r>
          </a:p>
          <a:p>
            <a:pPr>
              <a:buFont typeface="Arial" pitchFamily="34" charset="0"/>
              <a:buChar char="•"/>
            </a:pPr>
            <a:r>
              <a:rPr lang="en-US" dirty="0" smtClean="0"/>
              <a:t>What about my students who are not doing well?  </a:t>
            </a:r>
            <a:r>
              <a:rPr lang="en-US" b="0" dirty="0" smtClean="0"/>
              <a:t>(I usually call these parents beforehand and set up a private phone/in person conference.  These students are still included in the Student Led Conferences.  Remember:  ALL students should have the opportunity to share their school experiences with their families.)</a:t>
            </a:r>
            <a:endParaRPr lang="en-US" dirty="0"/>
          </a:p>
          <a:p>
            <a:pPr>
              <a:buFont typeface="Arial" pitchFamily="34" charset="0"/>
              <a:buChar char="•"/>
            </a:pPr>
            <a:endParaRPr lang="en-US" b="0" dirty="0" smtClean="0"/>
          </a:p>
        </p:txBody>
      </p:sp>
      <p:sp>
        <p:nvSpPr>
          <p:cNvPr id="4" name="TextBox 3"/>
          <p:cNvSpPr txBox="1"/>
          <p:nvPr/>
        </p:nvSpPr>
        <p:spPr>
          <a:xfrm rot="21094387">
            <a:off x="3047610" y="5160381"/>
            <a:ext cx="5204121" cy="1323439"/>
          </a:xfrm>
          <a:prstGeom prst="rect">
            <a:avLst/>
          </a:prstGeom>
          <a:noFill/>
        </p:spPr>
        <p:txBody>
          <a:bodyPr wrap="square" rtlCol="0">
            <a:spAutoFit/>
          </a:bodyPr>
          <a:lstStyle/>
          <a:p>
            <a:r>
              <a:rPr lang="en-US" sz="1600" b="1" dirty="0" smtClean="0"/>
              <a:t>BE FLEXIBLE AND CREATIVE:  </a:t>
            </a:r>
            <a:r>
              <a:rPr lang="en-US" sz="1600" dirty="0" smtClean="0"/>
              <a:t>There is not a right or wrong way to do Student-Led Conferences.  There is a basic framework and idea.  As the teacher, it is up to you to decide what is best for your students and their families.  Keeping it </a:t>
            </a:r>
            <a:r>
              <a:rPr lang="en-US" sz="1600" b="1" dirty="0" smtClean="0"/>
              <a:t>Student-Centered</a:t>
            </a:r>
            <a:r>
              <a:rPr lang="en-US" sz="1600" dirty="0" smtClean="0"/>
              <a:t> is the </a:t>
            </a:r>
            <a:r>
              <a:rPr lang="en-US" sz="1600" b="1" dirty="0" smtClean="0"/>
              <a:t>KEY.</a:t>
            </a:r>
            <a:endParaRPr lang="en-US" sz="16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9246">
            <a:off x="1044999" y="5162349"/>
            <a:ext cx="1472910" cy="14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599"/>
            <a:ext cx="145389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43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50000"/>
                  </a:schemeClr>
                </a:solidFill>
              </a:rPr>
              <a:t>How to begin</a:t>
            </a:r>
            <a:endParaRPr lang="en-US" dirty="0">
              <a:solidFill>
                <a:schemeClr val="accent3">
                  <a:lumMod val="50000"/>
                </a:schemeClr>
              </a:solidFill>
            </a:endParaRPr>
          </a:p>
        </p:txBody>
      </p:sp>
      <p:sp>
        <p:nvSpPr>
          <p:cNvPr id="3" name="Content Placeholder 2"/>
          <p:cNvSpPr>
            <a:spLocks noGrp="1"/>
          </p:cNvSpPr>
          <p:nvPr>
            <p:ph idx="1"/>
          </p:nvPr>
        </p:nvSpPr>
        <p:spPr>
          <a:xfrm>
            <a:off x="822960" y="1100628"/>
            <a:ext cx="7520940" cy="4004772"/>
          </a:xfrm>
        </p:spPr>
        <p:txBody>
          <a:bodyPr>
            <a:normAutofit/>
          </a:bodyPr>
          <a:lstStyle/>
          <a:p>
            <a:pPr marL="0" indent="0"/>
            <a:r>
              <a:rPr lang="en-US" sz="2800" dirty="0" smtClean="0"/>
              <a:t>Student Portfolios</a:t>
            </a:r>
          </a:p>
          <a:p>
            <a:pPr>
              <a:buFont typeface="Wingdings" pitchFamily="2" charset="2"/>
              <a:buChar char="q"/>
            </a:pPr>
            <a:r>
              <a:rPr lang="en-US" sz="1800" b="0" dirty="0" smtClean="0"/>
              <a:t>Begin thinking and brainstorming ideas about what types of products could be included in your students’ portfolios.</a:t>
            </a:r>
          </a:p>
          <a:p>
            <a:pPr>
              <a:buFont typeface="Wingdings" pitchFamily="2" charset="2"/>
              <a:buChar char="q"/>
            </a:pPr>
            <a:r>
              <a:rPr lang="en-US" sz="1800" b="0" dirty="0" smtClean="0"/>
              <a:t>Select quality work samples that showcase how the students’ are applying the skills taught in class (ex:  writing samples, open-ended responses, Math problems where the students showed their work/thinking, creative individual/group projects, etc...).</a:t>
            </a:r>
          </a:p>
          <a:p>
            <a:pPr>
              <a:buFont typeface="Wingdings" pitchFamily="2" charset="2"/>
              <a:buChar char="q"/>
            </a:pPr>
            <a:r>
              <a:rPr lang="en-US" sz="1800" b="0" dirty="0" smtClean="0"/>
              <a:t>Avoid using too many work samples that do not show the students’ thinking.  (ex:  multiple choice tests, spelling tests, true/false, etc…).  </a:t>
            </a:r>
          </a:p>
          <a:p>
            <a:pPr>
              <a:buFont typeface="Wingdings" pitchFamily="2" charset="2"/>
              <a:buChar char="q"/>
            </a:pPr>
            <a:r>
              <a:rPr lang="en-US" sz="1800" b="0" dirty="0" smtClean="0"/>
              <a:t>When appropriate, student work samples could be accompanied by formative assessments (ex:  rubrics, self-assessments, peer assessments, etc.).</a:t>
            </a:r>
          </a:p>
          <a:p>
            <a:pPr>
              <a:buFont typeface="Wingdings" pitchFamily="2" charset="2"/>
              <a:buChar char="q"/>
            </a:pPr>
            <a:endParaRPr lang="en-US" sz="1800" b="0" dirty="0" smtClean="0"/>
          </a:p>
          <a:p>
            <a:pPr>
              <a:buFont typeface="Arial" pitchFamily="34" charset="0"/>
              <a:buChar char="•"/>
            </a:pPr>
            <a:endParaRPr lang="en-US" b="0" dirty="0"/>
          </a:p>
        </p:txBody>
      </p:sp>
      <p:sp>
        <p:nvSpPr>
          <p:cNvPr id="4" name="TextBox 3"/>
          <p:cNvSpPr txBox="1"/>
          <p:nvPr/>
        </p:nvSpPr>
        <p:spPr>
          <a:xfrm rot="21019575">
            <a:off x="3728111" y="5307679"/>
            <a:ext cx="4267200" cy="1200329"/>
          </a:xfrm>
          <a:prstGeom prst="rect">
            <a:avLst/>
          </a:prstGeom>
          <a:noFill/>
        </p:spPr>
        <p:txBody>
          <a:bodyPr wrap="square" rtlCol="0">
            <a:spAutoFit/>
          </a:bodyPr>
          <a:lstStyle/>
          <a:p>
            <a:r>
              <a:rPr lang="en-US" b="1" dirty="0" smtClean="0"/>
              <a:t>TIP:</a:t>
            </a:r>
            <a:r>
              <a:rPr lang="en-US" dirty="0" smtClean="0"/>
              <a:t>  Hanging file folders, pizza boxes, file folders and pocket folders can make great ways to organize Portfolio Products through-out the year.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957687"/>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781"/>
            <a:ext cx="2127480" cy="159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452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50000"/>
                  </a:schemeClr>
                </a:solidFill>
              </a:rPr>
              <a:t>What does it look like?</a:t>
            </a:r>
            <a:endParaRPr lang="en-US" dirty="0">
              <a:solidFill>
                <a:schemeClr val="accent3">
                  <a:lumMod val="50000"/>
                </a:schemeClr>
              </a:solidFill>
            </a:endParaRPr>
          </a:p>
        </p:txBody>
      </p:sp>
      <p:sp>
        <p:nvSpPr>
          <p:cNvPr id="3" name="Content Placeholder 2"/>
          <p:cNvSpPr>
            <a:spLocks noGrp="1"/>
          </p:cNvSpPr>
          <p:nvPr>
            <p:ph idx="1"/>
          </p:nvPr>
        </p:nvSpPr>
        <p:spPr>
          <a:xfrm>
            <a:off x="381000" y="1100628"/>
            <a:ext cx="8305800" cy="3852372"/>
          </a:xfrm>
        </p:spPr>
        <p:txBody>
          <a:bodyPr>
            <a:normAutofit/>
          </a:bodyPr>
          <a:lstStyle/>
          <a:p>
            <a:pPr lvl="0" algn="ctr"/>
            <a:r>
              <a:rPr lang="en-US" b="0" dirty="0" smtClean="0"/>
              <a:t>Click on the short video links below to see some examples of what </a:t>
            </a:r>
          </a:p>
          <a:p>
            <a:pPr lvl="0" algn="ctr"/>
            <a:r>
              <a:rPr lang="en-US" b="0" dirty="0" smtClean="0"/>
              <a:t>Student-Led Conferences can look like. </a:t>
            </a:r>
          </a:p>
          <a:p>
            <a:pPr lvl="0"/>
            <a:r>
              <a:rPr lang="en-US" dirty="0" smtClean="0"/>
              <a:t>Elementary </a:t>
            </a:r>
            <a:r>
              <a:rPr lang="en-US" dirty="0"/>
              <a:t>Student Led Conference:</a:t>
            </a:r>
          </a:p>
          <a:p>
            <a:r>
              <a:rPr lang="en-US" u="sng" dirty="0">
                <a:solidFill>
                  <a:schemeClr val="accent3">
                    <a:lumMod val="75000"/>
                  </a:schemeClr>
                </a:solidFill>
                <a:hlinkClick r:id="rId2"/>
              </a:rPr>
              <a:t>http://www.youtube.com/watch?v=zcPg4lBV_p4</a:t>
            </a:r>
            <a:endParaRPr lang="en-US" dirty="0">
              <a:solidFill>
                <a:schemeClr val="accent3">
                  <a:lumMod val="75000"/>
                </a:schemeClr>
              </a:solidFill>
            </a:endParaRPr>
          </a:p>
          <a:p>
            <a:pPr lvl="0"/>
            <a:endParaRPr lang="en-US" dirty="0" smtClean="0"/>
          </a:p>
          <a:p>
            <a:pPr lvl="0"/>
            <a:r>
              <a:rPr lang="en-US" dirty="0" smtClean="0"/>
              <a:t>Middle </a:t>
            </a:r>
            <a:r>
              <a:rPr lang="en-US" dirty="0"/>
              <a:t>School Student Led Conference:</a:t>
            </a:r>
          </a:p>
          <a:p>
            <a:r>
              <a:rPr lang="en-US" u="sng" dirty="0">
                <a:solidFill>
                  <a:schemeClr val="accent3">
                    <a:lumMod val="75000"/>
                  </a:schemeClr>
                </a:solidFill>
                <a:hlinkClick r:id="rId3"/>
              </a:rPr>
              <a:t>http://www.youtube.com/watch?v=MPEcQxMy1kk</a:t>
            </a:r>
            <a:endParaRPr lang="en-US" dirty="0">
              <a:solidFill>
                <a:schemeClr val="accent3">
                  <a:lumMod val="75000"/>
                </a:schemeClr>
              </a:solidFill>
            </a:endParaRPr>
          </a:p>
          <a:p>
            <a:pPr lvl="0"/>
            <a:endParaRPr lang="en-US" dirty="0" smtClean="0"/>
          </a:p>
          <a:p>
            <a:pPr lvl="0"/>
            <a:r>
              <a:rPr lang="en-US" dirty="0" smtClean="0"/>
              <a:t>High </a:t>
            </a:r>
            <a:r>
              <a:rPr lang="en-US" dirty="0"/>
              <a:t>School Student Led Conference:</a:t>
            </a:r>
          </a:p>
          <a:p>
            <a:r>
              <a:rPr lang="en-US" u="sng" dirty="0">
                <a:solidFill>
                  <a:schemeClr val="accent3">
                    <a:lumMod val="75000"/>
                  </a:schemeClr>
                </a:solidFill>
                <a:hlinkClick r:id="rId4"/>
              </a:rPr>
              <a:t>http://</a:t>
            </a:r>
            <a:r>
              <a:rPr lang="en-US" u="sng" dirty="0" smtClean="0">
                <a:solidFill>
                  <a:schemeClr val="accent3">
                    <a:lumMod val="75000"/>
                  </a:schemeClr>
                </a:solidFill>
                <a:hlinkClick r:id="rId4"/>
              </a:rPr>
              <a:t>www.youtube.com/watch?v=Pn-QrODDULc</a:t>
            </a:r>
            <a:endParaRPr lang="en-US" u="sng" dirty="0" smtClean="0">
              <a:solidFill>
                <a:schemeClr val="accent3">
                  <a:lumMod val="75000"/>
                </a:schemeClr>
              </a:solidFill>
            </a:endParaRPr>
          </a:p>
          <a:p>
            <a:endParaRPr lang="en-US" dirty="0">
              <a:solidFill>
                <a:schemeClr val="accent3">
                  <a:lumMod val="75000"/>
                </a:schemeClr>
              </a:solidFill>
            </a:endParaRPr>
          </a:p>
        </p:txBody>
      </p:sp>
      <p:sp>
        <p:nvSpPr>
          <p:cNvPr id="4" name="TextBox 3"/>
          <p:cNvSpPr txBox="1"/>
          <p:nvPr/>
        </p:nvSpPr>
        <p:spPr>
          <a:xfrm>
            <a:off x="1905000" y="5209309"/>
            <a:ext cx="6096000" cy="1754326"/>
          </a:xfrm>
          <a:prstGeom prst="rect">
            <a:avLst/>
          </a:prstGeom>
          <a:noFill/>
        </p:spPr>
        <p:txBody>
          <a:bodyPr wrap="square" rtlCol="0">
            <a:spAutoFit/>
          </a:bodyPr>
          <a:lstStyle/>
          <a:p>
            <a:pPr lvl="0" algn="ctr"/>
            <a:r>
              <a:rPr lang="en-US" b="1" dirty="0" smtClean="0"/>
              <a:t>TIP:  </a:t>
            </a:r>
            <a:r>
              <a:rPr lang="en-US" dirty="0" smtClean="0"/>
              <a:t>You can find additional examples by simply searching on You Tube and Teacher Tube.  </a:t>
            </a:r>
            <a:r>
              <a:rPr lang="en-US" i="1" dirty="0" smtClean="0"/>
              <a:t>Remember:  These are just examples.  As the teacher, it is up to you to decide </a:t>
            </a:r>
          </a:p>
          <a:p>
            <a:pPr lvl="0" algn="ctr"/>
            <a:r>
              <a:rPr lang="en-US" i="1" dirty="0" smtClean="0"/>
              <a:t>what will be best for your situation.  </a:t>
            </a:r>
          </a:p>
          <a:p>
            <a:pPr lvl="0" algn="ctr"/>
            <a:r>
              <a:rPr lang="en-US" b="1" i="1" dirty="0" smtClean="0"/>
              <a:t>Keeping it Student-Centered is the KEY!</a:t>
            </a:r>
          </a:p>
          <a:p>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2" y="4956175"/>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6073" y="1814945"/>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3782" y="28194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3782" y="38862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00631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81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55" y="762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0" y="375285"/>
            <a:ext cx="7520940" cy="548640"/>
          </a:xfrm>
        </p:spPr>
        <p:txBody>
          <a:bodyPr/>
          <a:lstStyle/>
          <a:p>
            <a:r>
              <a:rPr lang="en-US" dirty="0" smtClean="0">
                <a:solidFill>
                  <a:schemeClr val="accent3">
                    <a:lumMod val="50000"/>
                  </a:schemeClr>
                </a:solidFill>
              </a:rPr>
              <a:t>Planning for the conferences</a:t>
            </a:r>
            <a:endParaRPr lang="en-US" dirty="0">
              <a:solidFill>
                <a:schemeClr val="accent3">
                  <a:lumMod val="50000"/>
                </a:schemeClr>
              </a:solidFill>
            </a:endParaRPr>
          </a:p>
        </p:txBody>
      </p:sp>
      <p:sp>
        <p:nvSpPr>
          <p:cNvPr id="3" name="Content Placeholder 2"/>
          <p:cNvSpPr>
            <a:spLocks noGrp="1"/>
          </p:cNvSpPr>
          <p:nvPr>
            <p:ph idx="1"/>
          </p:nvPr>
        </p:nvSpPr>
        <p:spPr>
          <a:xfrm>
            <a:off x="685800" y="1600200"/>
            <a:ext cx="7658100" cy="3352800"/>
          </a:xfrm>
        </p:spPr>
        <p:txBody>
          <a:bodyPr>
            <a:normAutofit/>
          </a:bodyPr>
          <a:lstStyle/>
          <a:p>
            <a:pPr marL="0" indent="0"/>
            <a:r>
              <a:rPr lang="en-US" dirty="0" smtClean="0"/>
              <a:t>Decide how you would like to set up your Conference Schedule.  Some Ideas:</a:t>
            </a:r>
          </a:p>
          <a:p>
            <a:pPr marL="285750" indent="-285750">
              <a:buFont typeface="Arial" pitchFamily="34" charset="0"/>
              <a:buChar char="•"/>
            </a:pPr>
            <a:r>
              <a:rPr lang="en-US" b="0" dirty="0" smtClean="0"/>
              <a:t>You may want to set them up in 30 minute intervals. (You will be surprised how long the students and their families will stay because they are so excited to share; even in early elementary school.)</a:t>
            </a:r>
          </a:p>
          <a:p>
            <a:pPr marL="285750" indent="-285750">
              <a:buFont typeface="Arial" pitchFamily="34" charset="0"/>
              <a:buChar char="•"/>
            </a:pPr>
            <a:r>
              <a:rPr lang="en-US" b="0" dirty="0" smtClean="0"/>
              <a:t>You may want to consider having students with similar ability levels come around the same time.  Parents will try to compare their child to others.  This can help to eliminate drastic differences in ability levels.  (ex:  I assigned my times based on my Guided Reading Groups.)</a:t>
            </a:r>
          </a:p>
          <a:p>
            <a:pPr marL="285750" indent="-285750">
              <a:buFont typeface="Arial" pitchFamily="34" charset="0"/>
              <a:buChar char="•"/>
            </a:pPr>
            <a:r>
              <a:rPr lang="en-US" b="0" dirty="0" smtClean="0"/>
              <a:t>Decide how many families you would like to have in your room at one time and what is manageable.  I would recommend no more than 6 students at a time.  You want to have enough time to visit with each family and you don’t want the room to become too noisy and distracting. </a:t>
            </a:r>
          </a:p>
          <a:p>
            <a:pPr marL="0" indent="0"/>
            <a:endParaRPr lang="en-US" b="0" dirty="0"/>
          </a:p>
          <a:p>
            <a:pPr marL="0" indent="0"/>
            <a:endParaRPr lang="en-US" b="0" dirty="0"/>
          </a:p>
          <a:p>
            <a:pPr marL="0" indent="0"/>
            <a:endParaRPr lang="en-US" b="0" i="1" dirty="0"/>
          </a:p>
        </p:txBody>
      </p:sp>
      <p:sp>
        <p:nvSpPr>
          <p:cNvPr id="4" name="TextBox 3"/>
          <p:cNvSpPr txBox="1"/>
          <p:nvPr/>
        </p:nvSpPr>
        <p:spPr>
          <a:xfrm rot="21164904">
            <a:off x="3622964" y="5313219"/>
            <a:ext cx="4800600" cy="1200329"/>
          </a:xfrm>
          <a:prstGeom prst="rect">
            <a:avLst/>
          </a:prstGeom>
          <a:noFill/>
        </p:spPr>
        <p:txBody>
          <a:bodyPr wrap="square" rtlCol="0">
            <a:spAutoFit/>
          </a:bodyPr>
          <a:lstStyle/>
          <a:p>
            <a:r>
              <a:rPr lang="en-US" b="1" dirty="0" smtClean="0"/>
              <a:t>TIP:  </a:t>
            </a:r>
            <a:r>
              <a:rPr lang="en-US" dirty="0" smtClean="0"/>
              <a:t>Play soft music during your conferences to help set the mood, drown out background noises and help to keep conversations as confidential as possible.</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909905"/>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8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3360">
            <a:off x="7344412" y="195208"/>
            <a:ext cx="1655794" cy="165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accent3">
                    <a:lumMod val="50000"/>
                  </a:schemeClr>
                </a:solidFill>
              </a:rPr>
              <a:t>Before the conferences</a:t>
            </a:r>
            <a:endParaRPr lang="en-US" dirty="0">
              <a:solidFill>
                <a:schemeClr val="accent3">
                  <a:lumMod val="50000"/>
                </a:schemeClr>
              </a:solidFill>
            </a:endParaRPr>
          </a:p>
        </p:txBody>
      </p:sp>
      <p:sp>
        <p:nvSpPr>
          <p:cNvPr id="3" name="Content Placeholder 2"/>
          <p:cNvSpPr>
            <a:spLocks noGrp="1"/>
          </p:cNvSpPr>
          <p:nvPr>
            <p:ph idx="1"/>
          </p:nvPr>
        </p:nvSpPr>
        <p:spPr>
          <a:xfrm>
            <a:off x="609600" y="1100628"/>
            <a:ext cx="7734300" cy="3928572"/>
          </a:xfrm>
        </p:spPr>
        <p:txBody>
          <a:bodyPr>
            <a:normAutofit/>
          </a:bodyPr>
          <a:lstStyle/>
          <a:p>
            <a:pPr>
              <a:buFont typeface="Arial" pitchFamily="34" charset="0"/>
              <a:buChar char="•"/>
            </a:pPr>
            <a:r>
              <a:rPr lang="en-US" dirty="0" smtClean="0"/>
              <a:t>Discuss Student-Led Conferences with your students.  </a:t>
            </a:r>
            <a:r>
              <a:rPr lang="en-US" b="0" dirty="0" smtClean="0"/>
              <a:t>(Make this a positive and exciting discussion so this feeling will transfer to your students.)</a:t>
            </a:r>
          </a:p>
          <a:p>
            <a:pPr>
              <a:buFont typeface="Arial" pitchFamily="34" charset="0"/>
              <a:buChar char="•"/>
            </a:pPr>
            <a:r>
              <a:rPr lang="en-US" dirty="0" smtClean="0"/>
              <a:t>Send </a:t>
            </a:r>
            <a:r>
              <a:rPr lang="en-US" dirty="0"/>
              <a:t>home a personal invitation created by the student to their family  </a:t>
            </a:r>
            <a:r>
              <a:rPr lang="en-US" dirty="0" smtClean="0"/>
              <a:t>                       </a:t>
            </a:r>
            <a:r>
              <a:rPr lang="en-US" i="1" dirty="0" smtClean="0"/>
              <a:t>- </a:t>
            </a:r>
            <a:r>
              <a:rPr lang="en-US" i="1" dirty="0"/>
              <a:t>See the Example Invitation attachment.</a:t>
            </a:r>
          </a:p>
          <a:p>
            <a:pPr marL="0" indent="0"/>
            <a:r>
              <a:rPr lang="en-US" b="0" dirty="0"/>
              <a:t>	</a:t>
            </a:r>
            <a:r>
              <a:rPr lang="en-US" b="0" i="1" dirty="0"/>
              <a:t>Keep in mind that many students do not live with both parents and some 	live with extended family members.  Encourage the students to address 	</a:t>
            </a:r>
            <a:r>
              <a:rPr lang="en-US" b="0" i="1" dirty="0" smtClean="0"/>
              <a:t>their </a:t>
            </a:r>
            <a:r>
              <a:rPr lang="en-US" b="0" i="1" dirty="0"/>
              <a:t>invitation to who they feel will be able to </a:t>
            </a:r>
            <a:r>
              <a:rPr lang="en-US" b="0" i="1" dirty="0" smtClean="0"/>
              <a:t>attend.</a:t>
            </a:r>
          </a:p>
          <a:p>
            <a:pPr marL="285750" indent="-285750">
              <a:buFont typeface="Arial" pitchFamily="34" charset="0"/>
              <a:buChar char="•"/>
            </a:pPr>
            <a:r>
              <a:rPr lang="en-US" dirty="0" smtClean="0"/>
              <a:t>For lower Elementary students or for students with disabilities  - </a:t>
            </a:r>
            <a:r>
              <a:rPr lang="en-US" b="0" dirty="0" smtClean="0"/>
              <a:t>(You may find it easier to help the students fill out their invitations in a small group or one-on-one setting vs. whole group.)</a:t>
            </a:r>
          </a:p>
          <a:p>
            <a:pPr marL="285750" indent="-285750">
              <a:buFont typeface="Arial" pitchFamily="34" charset="0"/>
              <a:buChar char="•"/>
            </a:pPr>
            <a:r>
              <a:rPr lang="en-US" dirty="0" smtClean="0"/>
              <a:t>Check over all the invitations for correct times and information BEFORE sending them home.  </a:t>
            </a:r>
            <a:r>
              <a:rPr lang="en-US" b="0" dirty="0" smtClean="0"/>
              <a:t>(Parents will not be in a positive mood if they come at the wrong time or date because their child recorded the wrong information.)</a:t>
            </a:r>
            <a:endParaRPr lang="en-US" dirty="0" smtClean="0"/>
          </a:p>
          <a:p>
            <a:pPr marL="285750" indent="-285750">
              <a:buFont typeface="Arial" pitchFamily="34" charset="0"/>
              <a:buChar char="•"/>
            </a:pPr>
            <a:endParaRPr lang="en-US" b="0" dirty="0"/>
          </a:p>
          <a:p>
            <a:endParaRPr lang="en-US" dirty="0"/>
          </a:p>
        </p:txBody>
      </p:sp>
      <p:sp>
        <p:nvSpPr>
          <p:cNvPr id="4" name="TextBox 3"/>
          <p:cNvSpPr txBox="1"/>
          <p:nvPr/>
        </p:nvSpPr>
        <p:spPr>
          <a:xfrm rot="21144151">
            <a:off x="3429000" y="5410200"/>
            <a:ext cx="4495800" cy="923330"/>
          </a:xfrm>
          <a:prstGeom prst="rect">
            <a:avLst/>
          </a:prstGeom>
          <a:noFill/>
        </p:spPr>
        <p:txBody>
          <a:bodyPr wrap="square" rtlCol="0">
            <a:spAutoFit/>
          </a:bodyPr>
          <a:lstStyle/>
          <a:p>
            <a:r>
              <a:rPr lang="en-US" b="1" dirty="0" smtClean="0"/>
              <a:t>TIP:  </a:t>
            </a:r>
            <a:r>
              <a:rPr lang="en-US" dirty="0" smtClean="0"/>
              <a:t>To avoid invitations from getting lost, be sure to send them home in your students’ weekly folders.</a:t>
            </a:r>
            <a:endParaRPr 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35393"/>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871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70002">
            <a:off x="7791755" y="124123"/>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chemeClr val="accent3">
                    <a:lumMod val="50000"/>
                  </a:schemeClr>
                </a:solidFill>
              </a:rPr>
              <a:t>Before the Conferences – continued…</a:t>
            </a:r>
            <a:endParaRPr lang="en-US" dirty="0">
              <a:solidFill>
                <a:schemeClr val="accent3">
                  <a:lumMod val="50000"/>
                </a:schemeClr>
              </a:solidFill>
            </a:endParaRPr>
          </a:p>
        </p:txBody>
      </p:sp>
      <p:sp>
        <p:nvSpPr>
          <p:cNvPr id="3" name="Content Placeholder 2"/>
          <p:cNvSpPr>
            <a:spLocks noGrp="1"/>
          </p:cNvSpPr>
          <p:nvPr>
            <p:ph idx="1"/>
          </p:nvPr>
        </p:nvSpPr>
        <p:spPr>
          <a:xfrm>
            <a:off x="766115" y="1066800"/>
            <a:ext cx="7520940" cy="3579849"/>
          </a:xfrm>
        </p:spPr>
        <p:txBody>
          <a:bodyPr>
            <a:noAutofit/>
          </a:bodyPr>
          <a:lstStyle/>
          <a:p>
            <a:pPr>
              <a:buFont typeface="Arial" pitchFamily="34" charset="0"/>
              <a:buChar char="•"/>
            </a:pPr>
            <a:r>
              <a:rPr lang="en-US" dirty="0" smtClean="0"/>
              <a:t>Decide on what information your students will share with their parents.  </a:t>
            </a:r>
            <a:r>
              <a:rPr lang="en-US" b="0" dirty="0" smtClean="0"/>
              <a:t>It is very helpful to have a checklist for the students to follow during their conference.     --</a:t>
            </a:r>
            <a:r>
              <a:rPr lang="en-US" dirty="0" smtClean="0"/>
              <a:t>See the example Checklist/Goal Sheet.</a:t>
            </a:r>
          </a:p>
          <a:p>
            <a:pPr>
              <a:buFont typeface="Arial" pitchFamily="34" charset="0"/>
              <a:buChar char="•"/>
            </a:pPr>
            <a:r>
              <a:rPr lang="en-US" dirty="0" smtClean="0"/>
              <a:t>Meet with the  students to help them fill out their Checklist/Goal Sheets.  </a:t>
            </a:r>
            <a:r>
              <a:rPr lang="en-US" b="0" dirty="0" smtClean="0"/>
              <a:t>(This is also more manageable in a small group or one-on-one setting.  This part is extremely important for the teacher to help facilitate as the students evaluate their work and performance.  Be honest but kind during this process and encourage the students to do the same.)</a:t>
            </a:r>
          </a:p>
          <a:p>
            <a:pPr>
              <a:buFont typeface="Arial" pitchFamily="34" charset="0"/>
              <a:buChar char="•"/>
            </a:pPr>
            <a:r>
              <a:rPr lang="en-US" dirty="0" smtClean="0"/>
              <a:t>For Advanced or Academically &amp; Intellectually Gifted Students </a:t>
            </a:r>
            <a:r>
              <a:rPr lang="en-US" b="0" dirty="0" smtClean="0"/>
              <a:t>– Identifying their strengths is usually easy.  However, identifying their weaknesses or something they would like to work on can be a challenge.  Many feel like they do everything well and can interpret this process in a negative manner.  Once again, be kind but honest.  You may want to personally brainstorm some possible suggestions for improvement prior to meeting with the students.  Avoid making these decisions for them, but encourage them to make the final decision.  </a:t>
            </a:r>
            <a:endParaRPr lang="en-US" dirty="0"/>
          </a:p>
        </p:txBody>
      </p:sp>
      <p:sp>
        <p:nvSpPr>
          <p:cNvPr id="5" name="TextBox 4"/>
          <p:cNvSpPr txBox="1"/>
          <p:nvPr/>
        </p:nvSpPr>
        <p:spPr>
          <a:xfrm rot="20964726">
            <a:off x="4079733" y="5454203"/>
            <a:ext cx="3505200" cy="923330"/>
          </a:xfrm>
          <a:prstGeom prst="rect">
            <a:avLst/>
          </a:prstGeom>
          <a:noFill/>
        </p:spPr>
        <p:txBody>
          <a:bodyPr wrap="square" rtlCol="0">
            <a:spAutoFit/>
          </a:bodyPr>
          <a:lstStyle/>
          <a:p>
            <a:r>
              <a:rPr lang="en-US" b="1" dirty="0" smtClean="0"/>
              <a:t>TIP: </a:t>
            </a:r>
            <a:r>
              <a:rPr lang="en-US" b="0" dirty="0" smtClean="0"/>
              <a:t>Be mindful of confidentiality while the students are filling out their checklist/goal sheets.</a:t>
            </a:r>
            <a:endParaRPr lang="en-US"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956175"/>
            <a:ext cx="18907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478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325</TotalTime>
  <Words>1774</Words>
  <Application>Microsoft Office PowerPoint</Application>
  <PresentationFormat>On-screen Show (4:3)</PresentationFormat>
  <Paragraphs>100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Student-led conferences from a teacher’s experience</vt:lpstr>
      <vt:lpstr>PowerPoint Presentation</vt:lpstr>
      <vt:lpstr>PowerPoint Presentation</vt:lpstr>
      <vt:lpstr>Seeing is believing</vt:lpstr>
      <vt:lpstr>How to begin</vt:lpstr>
      <vt:lpstr>What does it look like?</vt:lpstr>
      <vt:lpstr>Planning for the conferences</vt:lpstr>
      <vt:lpstr>Before the conferences</vt:lpstr>
      <vt:lpstr>Before the Conferences – continued…</vt:lpstr>
      <vt:lpstr>Before the conferences – continued…</vt:lpstr>
      <vt:lpstr>During the conference</vt:lpstr>
      <vt:lpstr>Feedback, Evaluation and reflection</vt:lpstr>
    </vt:vector>
  </TitlesOfParts>
  <Company>Pitt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Student-led conferences from a teacher’s experience</dc:title>
  <dc:creator>Krystyna Castro</dc:creator>
  <cp:lastModifiedBy>Krystyna Castro</cp:lastModifiedBy>
  <cp:revision>26</cp:revision>
  <dcterms:created xsi:type="dcterms:W3CDTF">2013-03-24T20:28:41Z</dcterms:created>
  <dcterms:modified xsi:type="dcterms:W3CDTF">2013-05-10T15:21:35Z</dcterms:modified>
</cp:coreProperties>
</file>